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63"/>
  </p:notesMasterIdLst>
  <p:sldIdLst>
    <p:sldId id="402" r:id="rId2"/>
    <p:sldId id="352" r:id="rId3"/>
    <p:sldId id="742" r:id="rId4"/>
    <p:sldId id="779" r:id="rId5"/>
    <p:sldId id="624" r:id="rId6"/>
    <p:sldId id="301" r:id="rId7"/>
    <p:sldId id="559" r:id="rId8"/>
    <p:sldId id="781" r:id="rId9"/>
    <p:sldId id="780" r:id="rId10"/>
    <p:sldId id="782" r:id="rId11"/>
    <p:sldId id="783" r:id="rId12"/>
    <p:sldId id="784" r:id="rId13"/>
    <p:sldId id="785" r:id="rId14"/>
    <p:sldId id="797" r:id="rId15"/>
    <p:sldId id="319" r:id="rId16"/>
    <p:sldId id="710" r:id="rId17"/>
    <p:sldId id="786" r:id="rId18"/>
    <p:sldId id="787" r:id="rId19"/>
    <p:sldId id="788" r:id="rId20"/>
    <p:sldId id="789" r:id="rId21"/>
    <p:sldId id="790" r:id="rId22"/>
    <p:sldId id="324" r:id="rId23"/>
    <p:sldId id="718" r:id="rId24"/>
    <p:sldId id="354" r:id="rId25"/>
    <p:sldId id="333" r:id="rId26"/>
    <p:sldId id="776" r:id="rId27"/>
    <p:sldId id="653" r:id="rId28"/>
    <p:sldId id="777" r:id="rId29"/>
    <p:sldId id="778" r:id="rId30"/>
    <p:sldId id="340" r:id="rId31"/>
    <p:sldId id="626" r:id="rId32"/>
    <p:sldId id="775" r:id="rId33"/>
    <p:sldId id="772" r:id="rId34"/>
    <p:sldId id="773" r:id="rId35"/>
    <p:sldId id="774" r:id="rId36"/>
    <p:sldId id="743" r:id="rId37"/>
    <p:sldId id="744" r:id="rId38"/>
    <p:sldId id="791" r:id="rId39"/>
    <p:sldId id="792" r:id="rId40"/>
    <p:sldId id="794" r:id="rId41"/>
    <p:sldId id="793" r:id="rId42"/>
    <p:sldId id="795" r:id="rId43"/>
    <p:sldId id="346" r:id="rId44"/>
    <p:sldId id="732" r:id="rId45"/>
    <p:sldId id="796" r:id="rId46"/>
    <p:sldId id="639" r:id="rId47"/>
    <p:sldId id="591" r:id="rId48"/>
    <p:sldId id="584" r:id="rId49"/>
    <p:sldId id="769" r:id="rId50"/>
    <p:sldId id="592" r:id="rId51"/>
    <p:sldId id="595" r:id="rId52"/>
    <p:sldId id="593" r:id="rId53"/>
    <p:sldId id="770" r:id="rId54"/>
    <p:sldId id="771" r:id="rId55"/>
    <p:sldId id="600" r:id="rId56"/>
    <p:sldId id="312" r:id="rId57"/>
    <p:sldId id="332" r:id="rId58"/>
    <p:sldId id="407" r:id="rId59"/>
    <p:sldId id="672" r:id="rId60"/>
    <p:sldId id="741" r:id="rId61"/>
    <p:sldId id="510" r:id="rId6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inleitung" id="{89D6D21E-D385-453F-94E6-CDE967A9F97F}">
          <p14:sldIdLst>
            <p14:sldId id="402"/>
            <p14:sldId id="352"/>
          </p14:sldIdLst>
        </p14:section>
        <p14:section name="Update/Nachtrag" id="{C479DA4E-3500-4EA9-9324-054C65AF34EF}">
          <p14:sldIdLst>
            <p14:sldId id="742"/>
            <p14:sldId id="779"/>
            <p14:sldId id="624"/>
          </p14:sldIdLst>
        </p14:section>
        <p14:section name="Demeter" id="{A7D2CF45-99B5-4606-91E8-F46B6BAC61CB}">
          <p14:sldIdLst>
            <p14:sldId id="301"/>
            <p14:sldId id="559"/>
            <p14:sldId id="781"/>
            <p14:sldId id="780"/>
            <p14:sldId id="782"/>
            <p14:sldId id="783"/>
            <p14:sldId id="784"/>
            <p14:sldId id="785"/>
            <p14:sldId id="797"/>
          </p14:sldIdLst>
        </p14:section>
        <p14:section name="Waldbrand-Mythen" id="{F0D9B8D4-6C1F-48E8-892C-F8EA4C856846}">
          <p14:sldIdLst>
            <p14:sldId id="319"/>
            <p14:sldId id="710"/>
            <p14:sldId id="786"/>
            <p14:sldId id="787"/>
            <p14:sldId id="788"/>
            <p14:sldId id="789"/>
            <p14:sldId id="790"/>
          </p14:sldIdLst>
        </p14:section>
        <p14:section name="Experiment" id="{65166838-EA62-4483-9699-20D33B35B871}">
          <p14:sldIdLst>
            <p14:sldId id="324"/>
            <p14:sldId id="718"/>
          </p14:sldIdLst>
        </p14:section>
        <p14:section name="PAUSE" id="{1B681C45-8921-4876-91DD-37FE20D1202C}">
          <p14:sldIdLst>
            <p14:sldId id="354"/>
          </p14:sldIdLst>
        </p14:section>
        <p14:section name="KI-Ausbruch" id="{D08B7B89-89E3-475C-A457-69BCE9EB59C7}">
          <p14:sldIdLst>
            <p14:sldId id="333"/>
            <p14:sldId id="776"/>
            <p14:sldId id="653"/>
            <p14:sldId id="777"/>
            <p14:sldId id="778"/>
          </p14:sldIdLst>
        </p14:section>
        <p14:section name="Dynamische Preisgestaltung" id="{B3105E7C-E33C-4A51-8531-36FE8316BC05}">
          <p14:sldIdLst>
            <p14:sldId id="340"/>
            <p14:sldId id="626"/>
            <p14:sldId id="775"/>
            <p14:sldId id="772"/>
            <p14:sldId id="773"/>
            <p14:sldId id="774"/>
          </p14:sldIdLst>
        </p14:section>
        <p14:section name="Maggi" id="{57B810D0-6D03-404A-87AE-06D53919D7FB}">
          <p14:sldIdLst>
            <p14:sldId id="743"/>
            <p14:sldId id="744"/>
            <p14:sldId id="791"/>
            <p14:sldId id="792"/>
            <p14:sldId id="794"/>
            <p14:sldId id="793"/>
            <p14:sldId id="795"/>
          </p14:sldIdLst>
        </p14:section>
        <p14:section name="Kurznachrichten" id="{30F54FD5-3C0E-4E3B-A9E8-EC51F037ADED}">
          <p14:sldIdLst>
            <p14:sldId id="346"/>
            <p14:sldId id="732"/>
            <p14:sldId id="796"/>
            <p14:sldId id="639"/>
            <p14:sldId id="591"/>
            <p14:sldId id="584"/>
            <p14:sldId id="769"/>
            <p14:sldId id="592"/>
            <p14:sldId id="595"/>
            <p14:sldId id="593"/>
            <p14:sldId id="770"/>
            <p14:sldId id="771"/>
            <p14:sldId id="600"/>
          </p14:sldIdLst>
        </p14:section>
        <p14:section name="Quellen" id="{D41EE365-16F0-4F78-A09E-FC1F53C07E53}">
          <p14:sldIdLst>
            <p14:sldId id="312"/>
            <p14:sldId id="332"/>
          </p14:sldIdLst>
        </p14:section>
        <p14:section name="Hausmeisterliches" id="{304CD7B7-5C7A-491C-AB81-2C81378AD7E7}">
          <p14:sldIdLst>
            <p14:sldId id="407"/>
            <p14:sldId id="672"/>
            <p14:sldId id="741"/>
            <p14:sldId id="51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4839"/>
    <a:srgbClr val="FF0000"/>
    <a:srgbClr val="99CCFF"/>
    <a:srgbClr val="B0A72F"/>
    <a:srgbClr val="D2B478"/>
    <a:srgbClr val="C2C0B4"/>
    <a:srgbClr val="3F96E5"/>
    <a:srgbClr val="EDDFC6"/>
    <a:srgbClr val="CBCBCB"/>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3" autoAdjust="0"/>
    <p:restoredTop sz="97156" autoAdjust="0"/>
  </p:normalViewPr>
  <p:slideViewPr>
    <p:cSldViewPr snapToGrid="0">
      <p:cViewPr varScale="1">
        <p:scale>
          <a:sx n="124" d="100"/>
          <a:sy n="124" d="100"/>
        </p:scale>
        <p:origin x="72" y="-365"/>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A51C31-A0E0-41BB-A952-CED504C0FD2A}" type="datetimeFigureOut">
              <a:rPr lang="de-CH" smtClean="0"/>
              <a:t>15.08.2026</a:t>
            </a:fld>
            <a:endParaRPr lang="de-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FDE8BD-C77B-44CD-AD6A-748213750AF2}" type="slidenum">
              <a:rPr lang="de-CH" smtClean="0"/>
              <a:t>‹#›</a:t>
            </a:fld>
            <a:endParaRPr lang="de-CH"/>
          </a:p>
        </p:txBody>
      </p:sp>
    </p:spTree>
    <p:extLst>
      <p:ext uri="{BB962C8B-B14F-4D97-AF65-F5344CB8AC3E}">
        <p14:creationId xmlns:p14="http://schemas.microsoft.com/office/powerpoint/2010/main" val="1379932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28FDE8BD-C77B-44CD-AD6A-748213750AF2}" type="slidenum">
              <a:rPr lang="de-CH" smtClean="0"/>
              <a:t>6</a:t>
            </a:fld>
            <a:endParaRPr lang="de-CH"/>
          </a:p>
        </p:txBody>
      </p:sp>
    </p:spTree>
    <p:extLst>
      <p:ext uri="{BB962C8B-B14F-4D97-AF65-F5344CB8AC3E}">
        <p14:creationId xmlns:p14="http://schemas.microsoft.com/office/powerpoint/2010/main" val="1450952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28FDE8BD-C77B-44CD-AD6A-748213750AF2}" type="slidenum">
              <a:rPr lang="de-CH" smtClean="0"/>
              <a:t>15</a:t>
            </a:fld>
            <a:endParaRPr lang="de-CH"/>
          </a:p>
        </p:txBody>
      </p:sp>
    </p:spTree>
    <p:extLst>
      <p:ext uri="{BB962C8B-B14F-4D97-AF65-F5344CB8AC3E}">
        <p14:creationId xmlns:p14="http://schemas.microsoft.com/office/powerpoint/2010/main" val="244891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28FDE8BD-C77B-44CD-AD6A-748213750AF2}" type="slidenum">
              <a:rPr lang="de-CH" smtClean="0"/>
              <a:t>25</a:t>
            </a:fld>
            <a:endParaRPr lang="de-CH"/>
          </a:p>
        </p:txBody>
      </p:sp>
    </p:spTree>
    <p:extLst>
      <p:ext uri="{BB962C8B-B14F-4D97-AF65-F5344CB8AC3E}">
        <p14:creationId xmlns:p14="http://schemas.microsoft.com/office/powerpoint/2010/main" val="3286251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28FDE8BD-C77B-44CD-AD6A-748213750AF2}" type="slidenum">
              <a:rPr lang="de-CH" smtClean="0"/>
              <a:t>27</a:t>
            </a:fld>
            <a:endParaRPr lang="de-CH"/>
          </a:p>
        </p:txBody>
      </p:sp>
    </p:spTree>
    <p:extLst>
      <p:ext uri="{BB962C8B-B14F-4D97-AF65-F5344CB8AC3E}">
        <p14:creationId xmlns:p14="http://schemas.microsoft.com/office/powerpoint/2010/main" val="817673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28FDE8BD-C77B-44CD-AD6A-748213750AF2}" type="slidenum">
              <a:rPr lang="de-CH" smtClean="0"/>
              <a:t>30</a:t>
            </a:fld>
            <a:endParaRPr lang="de-CH"/>
          </a:p>
        </p:txBody>
      </p:sp>
    </p:spTree>
    <p:extLst>
      <p:ext uri="{BB962C8B-B14F-4D97-AF65-F5344CB8AC3E}">
        <p14:creationId xmlns:p14="http://schemas.microsoft.com/office/powerpoint/2010/main" val="1534585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8696D-234E-17B3-F04D-535D15291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791D8-1743-3010-A7E9-64A433E967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B5CC94-DE14-62C6-4214-41E456974538}"/>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DCE87721-9156-D6CE-075D-B74AC7E4B3FD}"/>
              </a:ext>
            </a:extLst>
          </p:cNvPr>
          <p:cNvSpPr>
            <a:spLocks noGrp="1"/>
          </p:cNvSpPr>
          <p:nvPr>
            <p:ph type="sldNum" sz="quarter" idx="5"/>
          </p:nvPr>
        </p:nvSpPr>
        <p:spPr/>
        <p:txBody>
          <a:bodyPr/>
          <a:lstStyle/>
          <a:p>
            <a:fld id="{28FDE8BD-C77B-44CD-AD6A-748213750AF2}" type="slidenum">
              <a:rPr lang="de-CH" smtClean="0"/>
              <a:t>36</a:t>
            </a:fld>
            <a:endParaRPr lang="de-CH"/>
          </a:p>
        </p:txBody>
      </p:sp>
    </p:spTree>
    <p:extLst>
      <p:ext uri="{BB962C8B-B14F-4D97-AF65-F5344CB8AC3E}">
        <p14:creationId xmlns:p14="http://schemas.microsoft.com/office/powerpoint/2010/main" val="3152993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28FDE8BD-C77B-44CD-AD6A-748213750AF2}" type="slidenum">
              <a:rPr lang="de-CH" smtClean="0"/>
              <a:t>43</a:t>
            </a:fld>
            <a:endParaRPr lang="de-CH"/>
          </a:p>
        </p:txBody>
      </p:sp>
    </p:spTree>
    <p:extLst>
      <p:ext uri="{BB962C8B-B14F-4D97-AF65-F5344CB8AC3E}">
        <p14:creationId xmlns:p14="http://schemas.microsoft.com/office/powerpoint/2010/main" val="2619445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32C74-82F4-2A29-889B-EF23CEE6AA4F}"/>
              </a:ext>
            </a:extLst>
          </p:cNvPr>
          <p:cNvSpPr>
            <a:spLocks noGrp="1"/>
          </p:cNvSpPr>
          <p:nvPr>
            <p:ph type="ctrTitle"/>
          </p:nvPr>
        </p:nvSpPr>
        <p:spPr>
          <a:xfrm>
            <a:off x="1066801" y="1122363"/>
            <a:ext cx="6211185" cy="2305246"/>
          </a:xfrm>
        </p:spPr>
        <p:txBody>
          <a:bodyPr anchor="b">
            <a:normAutofit/>
          </a:bodyPr>
          <a:lstStyle>
            <a:lvl1pPr algn="l">
              <a:lnSpc>
                <a:spcPct val="100000"/>
              </a:lnSpc>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4ACADD6-278F-604C-8A38-BBBAFC6754E8}"/>
              </a:ext>
            </a:extLst>
          </p:cNvPr>
          <p:cNvSpPr>
            <a:spLocks noGrp="1"/>
          </p:cNvSpPr>
          <p:nvPr>
            <p:ph type="subTitle" idx="1"/>
          </p:nvPr>
        </p:nvSpPr>
        <p:spPr>
          <a:xfrm>
            <a:off x="1066802" y="3549048"/>
            <a:ext cx="5029198" cy="1956278"/>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a:extLst>
              <a:ext uri="{FF2B5EF4-FFF2-40B4-BE49-F238E27FC236}">
                <a16:creationId xmlns:a16="http://schemas.microsoft.com/office/drawing/2014/main" id="{80DAA7B3-5D3B-D493-8F6F-1FEBB8576D62}"/>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269509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A4769-9A55-AF9B-4CE4-DFA07E711CF6}"/>
              </a:ext>
            </a:extLst>
          </p:cNvPr>
          <p:cNvSpPr>
            <a:spLocks noGrp="1"/>
          </p:cNvSpPr>
          <p:nvPr>
            <p:ph type="title"/>
          </p:nvPr>
        </p:nvSpPr>
        <p:spPr/>
        <p:txBody>
          <a:bodyPr/>
          <a:lstStyle/>
          <a:p>
            <a:r>
              <a:rPr lang="de-CH" noProof="0"/>
              <a:t>Click </a:t>
            </a:r>
            <a:r>
              <a:rPr lang="de-CH" noProof="0" dirty="0" err="1"/>
              <a:t>to</a:t>
            </a:r>
            <a:r>
              <a:rPr lang="de-CH" noProof="0" dirty="0"/>
              <a:t> </a:t>
            </a:r>
            <a:r>
              <a:rPr lang="de-CH" noProof="0" dirty="0" err="1"/>
              <a:t>edit</a:t>
            </a:r>
            <a:r>
              <a:rPr lang="de-CH" noProof="0" dirty="0"/>
              <a:t> Master title style</a:t>
            </a:r>
          </a:p>
        </p:txBody>
      </p:sp>
      <p:sp>
        <p:nvSpPr>
          <p:cNvPr id="3" name="Content Placeholder 2">
            <a:extLst>
              <a:ext uri="{FF2B5EF4-FFF2-40B4-BE49-F238E27FC236}">
                <a16:creationId xmlns:a16="http://schemas.microsoft.com/office/drawing/2014/main" id="{8CE45D9E-DBB4-B890-88D5-B4C03599EC07}"/>
              </a:ext>
            </a:extLst>
          </p:cNvPr>
          <p:cNvSpPr>
            <a:spLocks noGrp="1"/>
          </p:cNvSpPr>
          <p:nvPr>
            <p:ph idx="1"/>
          </p:nvPr>
        </p:nvSpPr>
        <p:spPr/>
        <p:txBody>
          <a:bodyPr>
            <a:no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CH" noProof="0"/>
              <a:t>Click </a:t>
            </a:r>
            <a:r>
              <a:rPr lang="de-CH" noProof="0" dirty="0" err="1"/>
              <a:t>to</a:t>
            </a:r>
            <a:r>
              <a:rPr lang="de-CH" noProof="0" dirty="0"/>
              <a:t> </a:t>
            </a:r>
            <a:r>
              <a:rPr lang="de-CH" noProof="0" dirty="0" err="1"/>
              <a:t>edit</a:t>
            </a:r>
            <a:r>
              <a:rPr lang="de-CH" noProof="0" dirty="0"/>
              <a:t> Master </a:t>
            </a:r>
            <a:r>
              <a:rPr lang="de-CH" noProof="0" dirty="0" err="1"/>
              <a:t>text</a:t>
            </a:r>
            <a:r>
              <a:rPr lang="de-CH" noProof="0" dirty="0"/>
              <a:t> </a:t>
            </a:r>
            <a:r>
              <a:rPr lang="de-CH" noProof="0" dirty="0" err="1"/>
              <a:t>styles</a:t>
            </a:r>
            <a:endParaRPr lang="de-CH" noProof="0" dirty="0"/>
          </a:p>
          <a:p>
            <a:pPr lvl="1"/>
            <a:r>
              <a:rPr lang="de-CH" noProof="0" dirty="0"/>
              <a:t>Second </a:t>
            </a:r>
            <a:r>
              <a:rPr lang="de-CH" noProof="0" dirty="0" err="1"/>
              <a:t>level</a:t>
            </a:r>
            <a:endParaRPr lang="de-CH" noProof="0" dirty="0"/>
          </a:p>
          <a:p>
            <a:pPr lvl="2"/>
            <a:r>
              <a:rPr lang="de-CH" noProof="0" dirty="0"/>
              <a:t>Third </a:t>
            </a:r>
            <a:r>
              <a:rPr lang="de-CH" noProof="0" dirty="0" err="1"/>
              <a:t>level</a:t>
            </a:r>
            <a:endParaRPr lang="de-CH" noProof="0" dirty="0"/>
          </a:p>
          <a:p>
            <a:pPr lvl="3"/>
            <a:r>
              <a:rPr lang="de-CH" noProof="0" dirty="0" err="1"/>
              <a:t>Fourth</a:t>
            </a:r>
            <a:r>
              <a:rPr lang="de-CH" noProof="0" dirty="0"/>
              <a:t> </a:t>
            </a:r>
            <a:r>
              <a:rPr lang="de-CH" noProof="0" dirty="0" err="1"/>
              <a:t>level</a:t>
            </a:r>
            <a:endParaRPr lang="de-CH" noProof="0" dirty="0"/>
          </a:p>
          <a:p>
            <a:pPr lvl="4"/>
            <a:r>
              <a:rPr lang="de-CH" noProof="0" dirty="0" err="1"/>
              <a:t>Fifth</a:t>
            </a:r>
            <a:r>
              <a:rPr lang="de-CH" noProof="0" dirty="0"/>
              <a:t> </a:t>
            </a:r>
            <a:r>
              <a:rPr lang="de-CH" noProof="0" dirty="0" err="1"/>
              <a:t>level</a:t>
            </a:r>
            <a:endParaRPr lang="de-CH" noProof="0" dirty="0"/>
          </a:p>
        </p:txBody>
      </p:sp>
      <p:sp>
        <p:nvSpPr>
          <p:cNvPr id="9" name="Slide Number Placeholder 8">
            <a:extLst>
              <a:ext uri="{FF2B5EF4-FFF2-40B4-BE49-F238E27FC236}">
                <a16:creationId xmlns:a16="http://schemas.microsoft.com/office/drawing/2014/main" id="{D85B159A-FA13-9DE0-39D3-E56BCC1D41C6}"/>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29740405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13410AE4-7FC7-589E-B6D3-0DA7B5FC5CE3}"/>
              </a:ext>
            </a:extLst>
          </p:cNvPr>
          <p:cNvSpPr/>
          <p:nvPr/>
        </p:nvSpPr>
        <p:spPr>
          <a:xfrm flipH="1" flipV="1">
            <a:off x="0" y="0"/>
            <a:ext cx="2923855" cy="1479128"/>
          </a:xfrm>
          <a:custGeom>
            <a:avLst/>
            <a:gdLst>
              <a:gd name="connsiteX0" fmla="*/ 2923855 w 2923855"/>
              <a:gd name="connsiteY0" fmla="*/ 1479128 h 1479128"/>
              <a:gd name="connsiteX1" fmla="*/ 0 w 2923855"/>
              <a:gd name="connsiteY1" fmla="*/ 1479128 h 1479128"/>
              <a:gd name="connsiteX2" fmla="*/ 1368245 w 2923855"/>
              <a:gd name="connsiteY2" fmla="*/ 405504 h 1479128"/>
              <a:gd name="connsiteX3" fmla="*/ 1410727 w 2923855"/>
              <a:gd name="connsiteY3" fmla="*/ 373857 h 1479128"/>
              <a:gd name="connsiteX4" fmla="*/ 2503486 w 2923855"/>
              <a:gd name="connsiteY4" fmla="*/ 1756 h 1479128"/>
              <a:gd name="connsiteX5" fmla="*/ 2622568 w 2923855"/>
              <a:gd name="connsiteY5" fmla="*/ 284 h 1479128"/>
              <a:gd name="connsiteX6" fmla="*/ 2785835 w 2923855"/>
              <a:gd name="connsiteY6" fmla="*/ 9494 h 1479128"/>
              <a:gd name="connsiteX7" fmla="*/ 2923855 w 2923855"/>
              <a:gd name="connsiteY7" fmla="*/ 28352 h 14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23855" h="1479128">
                <a:moveTo>
                  <a:pt x="2923855" y="1479128"/>
                </a:moveTo>
                <a:lnTo>
                  <a:pt x="0" y="1479128"/>
                </a:lnTo>
                <a:lnTo>
                  <a:pt x="1368245" y="405504"/>
                </a:lnTo>
                <a:lnTo>
                  <a:pt x="1410727" y="373857"/>
                </a:lnTo>
                <a:cubicBezTo>
                  <a:pt x="1742357" y="139664"/>
                  <a:pt x="2122368" y="17528"/>
                  <a:pt x="2503486" y="1756"/>
                </a:cubicBezTo>
                <a:cubicBezTo>
                  <a:pt x="2543187" y="114"/>
                  <a:pt x="2582898" y="-375"/>
                  <a:pt x="2622568" y="284"/>
                </a:cubicBezTo>
                <a:cubicBezTo>
                  <a:pt x="2677115" y="1190"/>
                  <a:pt x="2731584" y="4266"/>
                  <a:pt x="2785835" y="9494"/>
                </a:cubicBezTo>
                <a:lnTo>
                  <a:pt x="2923855" y="28352"/>
                </a:lnTo>
                <a:close/>
              </a:path>
            </a:pathLst>
          </a:custGeom>
          <a:gradFill>
            <a:gsLst>
              <a:gs pos="33000">
                <a:schemeClr val="bg2"/>
              </a:gs>
              <a:gs pos="100000">
                <a:srgbClr val="92D05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B381CBD-08D9-3C9A-7620-24F2D6404893}"/>
              </a:ext>
            </a:extLst>
          </p:cNvPr>
          <p:cNvSpPr>
            <a:spLocks noGrp="1"/>
          </p:cNvSpPr>
          <p:nvPr>
            <p:ph type="title"/>
          </p:nvPr>
        </p:nvSpPr>
        <p:spPr>
          <a:xfrm>
            <a:off x="1066800" y="1709738"/>
            <a:ext cx="6455434" cy="2981274"/>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D5AE2B-1716-CEEC-73F8-E81F59192562}"/>
              </a:ext>
            </a:extLst>
          </p:cNvPr>
          <p:cNvSpPr>
            <a:spLocks noGrp="1"/>
          </p:cNvSpPr>
          <p:nvPr>
            <p:ph type="body" idx="1"/>
          </p:nvPr>
        </p:nvSpPr>
        <p:spPr>
          <a:xfrm>
            <a:off x="1066800" y="4759252"/>
            <a:ext cx="5397260" cy="955748"/>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0EDCEDA8-9746-60E2-22D5-CC2F7996F9AB}"/>
              </a:ext>
            </a:extLst>
          </p:cNvPr>
          <p:cNvSpPr>
            <a:spLocks noGrp="1"/>
          </p:cNvSpPr>
          <p:nvPr>
            <p:ph type="dt" sz="half" idx="10"/>
          </p:nvPr>
        </p:nvSpPr>
        <p:spPr>
          <a:xfrm rot="5400000">
            <a:off x="10469432" y="4804672"/>
            <a:ext cx="2653508" cy="365125"/>
          </a:xfrm>
          <a:prstGeom prst="rect">
            <a:avLst/>
          </a:prstGeom>
        </p:spPr>
        <p:txBody>
          <a:bodyPr/>
          <a:lstStyle/>
          <a:p>
            <a:fld id="{D6D27117-960A-4425-9034-E4701464B4F3}" type="datetime1">
              <a:rPr lang="en-US" smtClean="0"/>
              <a:t>8/15/2026</a:t>
            </a:fld>
            <a:endParaRPr lang="en-US"/>
          </a:p>
        </p:txBody>
      </p:sp>
      <p:sp>
        <p:nvSpPr>
          <p:cNvPr id="9" name="Footer Placeholder 8">
            <a:extLst>
              <a:ext uri="{FF2B5EF4-FFF2-40B4-BE49-F238E27FC236}">
                <a16:creationId xmlns:a16="http://schemas.microsoft.com/office/drawing/2014/main" id="{20C1468B-0B78-6F06-9898-52A5D5A5182B}"/>
              </a:ext>
            </a:extLst>
          </p:cNvPr>
          <p:cNvSpPr>
            <a:spLocks noGrp="1"/>
          </p:cNvSpPr>
          <p:nvPr>
            <p:ph type="ftr" sz="quarter" idx="11"/>
          </p:nvPr>
        </p:nvSpPr>
        <p:spPr>
          <a:xfrm>
            <a:off x="8627802" y="6390008"/>
            <a:ext cx="2885686" cy="365125"/>
          </a:xfrm>
          <a:prstGeom prst="rect">
            <a:avLst/>
          </a:prstGeom>
        </p:spPr>
        <p:txBody>
          <a:bodyPr/>
          <a:lstStyle/>
          <a:p>
            <a:r>
              <a:rPr lang="en-US"/>
              <a:t>KoMi Event – Künstliche Intelligenz</a:t>
            </a:r>
            <a:endParaRPr lang="en-US" dirty="0"/>
          </a:p>
        </p:txBody>
      </p:sp>
      <p:sp>
        <p:nvSpPr>
          <p:cNvPr id="11" name="Slide Number Placeholder 10">
            <a:extLst>
              <a:ext uri="{FF2B5EF4-FFF2-40B4-BE49-F238E27FC236}">
                <a16:creationId xmlns:a16="http://schemas.microsoft.com/office/drawing/2014/main" id="{16BF6AA8-D431-58D7-6FFA-B45F219F1B61}"/>
              </a:ext>
            </a:extLst>
          </p:cNvPr>
          <p:cNvSpPr>
            <a:spLocks noGrp="1"/>
          </p:cNvSpPr>
          <p:nvPr>
            <p:ph type="sldNum" sz="quarter" idx="12"/>
          </p:nvPr>
        </p:nvSpPr>
        <p:spPr/>
        <p:txBody>
          <a:bodyPr/>
          <a:lstStyle/>
          <a:p>
            <a:fld id="{5A33CB2A-1702-4C1D-9CC4-8D472D39F19E}" type="slidenum">
              <a:rPr lang="en-US" smtClean="0"/>
              <a:t>‹#›</a:t>
            </a:fld>
            <a:endParaRPr lang="en-US"/>
          </a:p>
        </p:txBody>
      </p:sp>
      <p:sp>
        <p:nvSpPr>
          <p:cNvPr id="12" name="Freeform: Shape 11">
            <a:extLst>
              <a:ext uri="{FF2B5EF4-FFF2-40B4-BE49-F238E27FC236}">
                <a16:creationId xmlns:a16="http://schemas.microsoft.com/office/drawing/2014/main" id="{28FD5A35-F08B-B931-1328-643245FAE3D6}"/>
              </a:ext>
              <a:ext uri="{C183D7F6-B498-43B3-948B-1728B52AA6E4}">
                <adec:decorative xmlns:adec="http://schemas.microsoft.com/office/drawing/2017/decorative" val="1"/>
              </a:ext>
            </a:extLst>
          </p:cNvPr>
          <p:cNvSpPr/>
          <p:nvPr userDrawn="1"/>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431919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484D0-7460-7B08-F1EE-96EABE40212A}"/>
              </a:ext>
            </a:extLst>
          </p:cNvPr>
          <p:cNvSpPr>
            <a:spLocks noGrp="1"/>
          </p:cNvSpPr>
          <p:nvPr>
            <p:ph type="title"/>
          </p:nvPr>
        </p:nvSpPr>
        <p:spPr>
          <a:xfrm>
            <a:off x="528761" y="369737"/>
            <a:ext cx="11143753" cy="53671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80B7F9-8ECB-7079-A11E-51D3903E2B1A}"/>
              </a:ext>
            </a:extLst>
          </p:cNvPr>
          <p:cNvSpPr>
            <a:spLocks noGrp="1"/>
          </p:cNvSpPr>
          <p:nvPr>
            <p:ph sz="half" idx="1"/>
          </p:nvPr>
        </p:nvSpPr>
        <p:spPr>
          <a:xfrm>
            <a:off x="528762" y="1089329"/>
            <a:ext cx="5347519" cy="52246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4E97161-CAF5-CA48-D814-7ACD43AB99E1}"/>
              </a:ext>
            </a:extLst>
          </p:cNvPr>
          <p:cNvSpPr>
            <a:spLocks noGrp="1"/>
          </p:cNvSpPr>
          <p:nvPr>
            <p:ph sz="half" idx="2"/>
          </p:nvPr>
        </p:nvSpPr>
        <p:spPr>
          <a:xfrm>
            <a:off x="6349794" y="1089329"/>
            <a:ext cx="5322719" cy="52246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4A03565A-AFD4-AF78-18C3-7355F2DF8E5B}"/>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3706355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15A1BF-7BB3-F2E7-B6A6-AC8DA7192FDB}"/>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785871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E1AA52-60F3-40F2-673B-5848F4253FF0}"/>
              </a:ext>
            </a:extLst>
          </p:cNvPr>
          <p:cNvSpPr>
            <a:spLocks noGrp="1"/>
          </p:cNvSpPr>
          <p:nvPr>
            <p:ph idx="1"/>
          </p:nvPr>
        </p:nvSpPr>
        <p:spPr>
          <a:xfrm>
            <a:off x="5183188" y="1085353"/>
            <a:ext cx="5980112" cy="5228636"/>
          </a:xfrm>
        </p:spPr>
        <p:txBody>
          <a:bodyPr>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40167E8-C561-5A72-AED3-442F66DDEE31}"/>
              </a:ext>
            </a:extLst>
          </p:cNvPr>
          <p:cNvSpPr>
            <a:spLocks noGrp="1"/>
          </p:cNvSpPr>
          <p:nvPr>
            <p:ph type="body" sz="half" idx="2"/>
          </p:nvPr>
        </p:nvSpPr>
        <p:spPr>
          <a:xfrm>
            <a:off x="520810" y="1085353"/>
            <a:ext cx="4251215" cy="5228636"/>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Title 10">
            <a:extLst>
              <a:ext uri="{FF2B5EF4-FFF2-40B4-BE49-F238E27FC236}">
                <a16:creationId xmlns:a16="http://schemas.microsoft.com/office/drawing/2014/main" id="{10F67DA6-2A73-D253-E6D4-0F844DE15967}"/>
              </a:ext>
            </a:extLst>
          </p:cNvPr>
          <p:cNvSpPr>
            <a:spLocks noGrp="1"/>
          </p:cNvSpPr>
          <p:nvPr>
            <p:ph type="title"/>
          </p:nvPr>
        </p:nvSpPr>
        <p:spPr/>
        <p:txBody>
          <a:bodyPr/>
          <a:lstStyle/>
          <a:p>
            <a:r>
              <a:rPr lang="en-US"/>
              <a:t>Click to edit Master title style</a:t>
            </a:r>
            <a:endParaRPr lang="de-CH"/>
          </a:p>
        </p:txBody>
      </p:sp>
      <p:sp>
        <p:nvSpPr>
          <p:cNvPr id="20" name="Slide Number Placeholder 19">
            <a:extLst>
              <a:ext uri="{FF2B5EF4-FFF2-40B4-BE49-F238E27FC236}">
                <a16:creationId xmlns:a16="http://schemas.microsoft.com/office/drawing/2014/main" id="{DFD119BC-E653-87F5-D8FB-05114C8568DD}"/>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773042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1F4A25-A386-9574-775C-E5E5F9FC352A}"/>
              </a:ext>
            </a:extLst>
          </p:cNvPr>
          <p:cNvSpPr>
            <a:spLocks noGrp="1"/>
          </p:cNvSpPr>
          <p:nvPr>
            <p:ph type="title"/>
          </p:nvPr>
        </p:nvSpPr>
        <p:spPr>
          <a:xfrm>
            <a:off x="520810" y="369737"/>
            <a:ext cx="11163632" cy="540687"/>
          </a:xfrm>
          <a:prstGeom prst="rect">
            <a:avLst/>
          </a:prstGeom>
        </p:spPr>
        <p:txBody>
          <a:bodyPr vert="horz" lIns="91440" tIns="45720" rIns="91440" bIns="45720" rtlCol="0" anchor="t">
            <a:noAutofit/>
          </a:bodyPr>
          <a:lstStyle/>
          <a:p>
            <a:r>
              <a:rPr lang="de-CH" noProof="0" dirty="0"/>
              <a:t>Click </a:t>
            </a:r>
            <a:r>
              <a:rPr lang="de-CH" noProof="0" dirty="0" err="1"/>
              <a:t>to</a:t>
            </a:r>
            <a:r>
              <a:rPr lang="de-CH" noProof="0" dirty="0"/>
              <a:t> </a:t>
            </a:r>
            <a:r>
              <a:rPr lang="de-CH" noProof="0" dirty="0" err="1"/>
              <a:t>edit</a:t>
            </a:r>
            <a:r>
              <a:rPr lang="de-CH" noProof="0" dirty="0"/>
              <a:t> Master title style</a:t>
            </a:r>
          </a:p>
        </p:txBody>
      </p:sp>
      <p:sp>
        <p:nvSpPr>
          <p:cNvPr id="3" name="Text Placeholder 2">
            <a:extLst>
              <a:ext uri="{FF2B5EF4-FFF2-40B4-BE49-F238E27FC236}">
                <a16:creationId xmlns:a16="http://schemas.microsoft.com/office/drawing/2014/main" id="{C4F7885F-2B7B-74DB-9996-E0ACEBC9DB25}"/>
              </a:ext>
            </a:extLst>
          </p:cNvPr>
          <p:cNvSpPr>
            <a:spLocks noGrp="1"/>
          </p:cNvSpPr>
          <p:nvPr>
            <p:ph type="body" idx="1"/>
          </p:nvPr>
        </p:nvSpPr>
        <p:spPr>
          <a:xfrm>
            <a:off x="516098" y="1093305"/>
            <a:ext cx="11159803" cy="5220684"/>
          </a:xfrm>
          <a:prstGeom prst="rect">
            <a:avLst/>
          </a:prstGeom>
        </p:spPr>
        <p:txBody>
          <a:bodyPr vert="horz" lIns="91440" tIns="45720" rIns="91440" bIns="45720" rtlCol="0">
            <a:noAutofit/>
          </a:bodyPr>
          <a:lstStyle/>
          <a:p>
            <a:pPr lvl="0"/>
            <a:r>
              <a:rPr lang="de-CH" noProof="0" dirty="0"/>
              <a:t>Click </a:t>
            </a:r>
            <a:r>
              <a:rPr lang="de-CH" noProof="0" dirty="0" err="1"/>
              <a:t>to</a:t>
            </a:r>
            <a:r>
              <a:rPr lang="de-CH" noProof="0" dirty="0"/>
              <a:t> </a:t>
            </a:r>
            <a:r>
              <a:rPr lang="de-CH" noProof="0" dirty="0" err="1"/>
              <a:t>edit</a:t>
            </a:r>
            <a:r>
              <a:rPr lang="de-CH" noProof="0" dirty="0"/>
              <a:t> Master </a:t>
            </a:r>
            <a:r>
              <a:rPr lang="de-CH" noProof="0" dirty="0" err="1"/>
              <a:t>text</a:t>
            </a:r>
            <a:r>
              <a:rPr lang="de-CH" noProof="0" dirty="0"/>
              <a:t> </a:t>
            </a:r>
            <a:r>
              <a:rPr lang="de-CH" noProof="0" dirty="0" err="1"/>
              <a:t>styles</a:t>
            </a:r>
            <a:endParaRPr lang="de-CH" noProof="0" dirty="0"/>
          </a:p>
          <a:p>
            <a:pPr lvl="1"/>
            <a:r>
              <a:rPr lang="de-CH" noProof="0" dirty="0"/>
              <a:t>Second </a:t>
            </a:r>
            <a:r>
              <a:rPr lang="de-CH" noProof="0" dirty="0" err="1"/>
              <a:t>level</a:t>
            </a:r>
            <a:endParaRPr lang="de-CH" noProof="0" dirty="0"/>
          </a:p>
          <a:p>
            <a:pPr lvl="2"/>
            <a:r>
              <a:rPr lang="de-CH" noProof="0" dirty="0"/>
              <a:t>Third </a:t>
            </a:r>
            <a:r>
              <a:rPr lang="de-CH" noProof="0" dirty="0" err="1"/>
              <a:t>level</a:t>
            </a:r>
            <a:endParaRPr lang="de-CH" noProof="0" dirty="0"/>
          </a:p>
          <a:p>
            <a:pPr lvl="3"/>
            <a:r>
              <a:rPr lang="de-CH" noProof="0" dirty="0" err="1"/>
              <a:t>Fourth</a:t>
            </a:r>
            <a:r>
              <a:rPr lang="de-CH" noProof="0" dirty="0"/>
              <a:t> </a:t>
            </a:r>
            <a:r>
              <a:rPr lang="de-CH" noProof="0" dirty="0" err="1"/>
              <a:t>level</a:t>
            </a:r>
            <a:endParaRPr lang="de-CH" noProof="0" dirty="0"/>
          </a:p>
          <a:p>
            <a:pPr lvl="4"/>
            <a:r>
              <a:rPr lang="de-CH" noProof="0" dirty="0" err="1"/>
              <a:t>Fifth</a:t>
            </a:r>
            <a:r>
              <a:rPr lang="de-CH" noProof="0" dirty="0"/>
              <a:t> </a:t>
            </a:r>
            <a:r>
              <a:rPr lang="de-CH" noProof="0" dirty="0" err="1"/>
              <a:t>level</a:t>
            </a:r>
            <a:endParaRPr lang="de-CH" noProof="0" dirty="0"/>
          </a:p>
        </p:txBody>
      </p:sp>
      <p:sp>
        <p:nvSpPr>
          <p:cNvPr id="6" name="Slide Number Placeholder 5">
            <a:extLst>
              <a:ext uri="{FF2B5EF4-FFF2-40B4-BE49-F238E27FC236}">
                <a16:creationId xmlns:a16="http://schemas.microsoft.com/office/drawing/2014/main" id="{F96E04F0-DF9B-480B-CC46-BAE7A81FB7E6}"/>
              </a:ext>
            </a:extLst>
          </p:cNvPr>
          <p:cNvSpPr>
            <a:spLocks noGrp="1"/>
          </p:cNvSpPr>
          <p:nvPr>
            <p:ph type="sldNum" sz="quarter" idx="4"/>
          </p:nvPr>
        </p:nvSpPr>
        <p:spPr>
          <a:xfrm>
            <a:off x="11513488" y="6390008"/>
            <a:ext cx="473207" cy="365125"/>
          </a:xfrm>
          <a:prstGeom prst="rect">
            <a:avLst/>
          </a:prstGeom>
        </p:spPr>
        <p:txBody>
          <a:bodyPr vert="horz" lIns="91440" tIns="45720" rIns="91440" bIns="45720" rtlCol="0" anchor="ctr"/>
          <a:lstStyle>
            <a:lvl1pPr algn="r">
              <a:defRPr sz="1100" b="0">
                <a:solidFill>
                  <a:schemeClr val="tx1"/>
                </a:solidFill>
              </a:defRPr>
            </a:lvl1pPr>
          </a:lstStyle>
          <a:p>
            <a:fld id="{5A33CB2A-1702-4C1D-9CC4-8D472D39F19E}" type="slidenum">
              <a:rPr lang="en-US" smtClean="0"/>
              <a:pPr/>
              <a:t>‹#›</a:t>
            </a:fld>
            <a:endParaRPr lang="en-US" dirty="0"/>
          </a:p>
        </p:txBody>
      </p:sp>
      <p:pic>
        <p:nvPicPr>
          <p:cNvPr id="8" name="Picture 7" descr="A silhouette of a person and person&#10;&#10;Description automatically generated">
            <a:extLst>
              <a:ext uri="{FF2B5EF4-FFF2-40B4-BE49-F238E27FC236}">
                <a16:creationId xmlns:a16="http://schemas.microsoft.com/office/drawing/2014/main" id="{7AFEF34E-105A-33A1-9E8C-194422EE781A}"/>
              </a:ext>
            </a:extLst>
          </p:cNvPr>
          <p:cNvPicPr>
            <a:picLocks noChangeAspect="1"/>
          </p:cNvPicPr>
          <p:nvPr userDrawn="1"/>
        </p:nvPicPr>
        <p:blipFill>
          <a:blip r:embed="rId8" cstate="email">
            <a:extLst>
              <a:ext uri="{28A0092B-C50C-407E-A947-70E740481C1C}">
                <a14:useLocalDpi xmlns:a14="http://schemas.microsoft.com/office/drawing/2010/main" val="0"/>
              </a:ext>
            </a:extLst>
          </a:blip>
          <a:stretch>
            <a:fillRect/>
          </a:stretch>
        </p:blipFill>
        <p:spPr>
          <a:xfrm>
            <a:off x="11135802" y="0"/>
            <a:ext cx="1056198" cy="911206"/>
          </a:xfrm>
          <a:prstGeom prst="rect">
            <a:avLst/>
          </a:prstGeom>
        </p:spPr>
      </p:pic>
      <p:sp>
        <p:nvSpPr>
          <p:cNvPr id="9" name="TextBox 8">
            <a:extLst>
              <a:ext uri="{FF2B5EF4-FFF2-40B4-BE49-F238E27FC236}">
                <a16:creationId xmlns:a16="http://schemas.microsoft.com/office/drawing/2014/main" id="{2376B1B6-6E5B-A459-B03E-9B20CB46E043}"/>
              </a:ext>
            </a:extLst>
          </p:cNvPr>
          <p:cNvSpPr txBox="1"/>
          <p:nvPr userDrawn="1"/>
        </p:nvSpPr>
        <p:spPr>
          <a:xfrm>
            <a:off x="11169916" y="671434"/>
            <a:ext cx="1091966" cy="276999"/>
          </a:xfrm>
          <a:prstGeom prst="rect">
            <a:avLst/>
          </a:prstGeom>
          <a:noFill/>
        </p:spPr>
        <p:txBody>
          <a:bodyPr wrap="none" rtlCol="0">
            <a:spAutoFit/>
          </a:bodyPr>
          <a:lstStyle/>
          <a:p>
            <a:r>
              <a:rPr lang="en-US" sz="1200" b="1" dirty="0" err="1">
                <a:solidFill>
                  <a:srgbClr val="92D050"/>
                </a:solidFill>
              </a:rPr>
              <a:t>KoMi</a:t>
            </a:r>
            <a:r>
              <a:rPr lang="en-US" sz="1200" b="1" dirty="0">
                <a:solidFill>
                  <a:srgbClr val="92D050"/>
                </a:solidFill>
              </a:rPr>
              <a:t> Soirée</a:t>
            </a:r>
            <a:endParaRPr lang="de-CH" sz="1200" b="1" dirty="0">
              <a:solidFill>
                <a:srgbClr val="92D050"/>
              </a:solidFill>
            </a:endParaRPr>
          </a:p>
        </p:txBody>
      </p:sp>
    </p:spTree>
    <p:extLst>
      <p:ext uri="{BB962C8B-B14F-4D97-AF65-F5344CB8AC3E}">
        <p14:creationId xmlns:p14="http://schemas.microsoft.com/office/powerpoint/2010/main" val="204230615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88" r:id="rId5"/>
    <p:sldLayoutId id="2147483689" r:id="rId6"/>
  </p:sldLayoutIdLst>
  <p:hf hdr="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3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4.png"/><Relationship Id="rId2" Type="http://schemas.openxmlformats.org/officeDocument/2006/relationships/image" Target="../media/image69.jpeg"/><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image" Target="../media/image72.png"/><Relationship Id="rId4" Type="http://schemas.openxmlformats.org/officeDocument/2006/relationships/image" Target="../media/image71.jpeg"/></Relationships>
</file>

<file path=ppt/slides/_rels/slide4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5.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4.png"/><Relationship Id="rId5" Type="http://schemas.openxmlformats.org/officeDocument/2006/relationships/image" Target="../media/image83.jpeg"/><Relationship Id="rId4" Type="http://schemas.openxmlformats.org/officeDocument/2006/relationships/image" Target="../media/image82.jpeg"/></Relationships>
</file>

<file path=ppt/slides/_rels/slide4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90.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91.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9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93.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94.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95.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96.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97.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98.png"/></Relationships>
</file>

<file path=ppt/slides/_rels/slide56.xml.rels><?xml version="1.0" encoding="UTF-8" standalone="yes"?>
<Relationships xmlns="http://schemas.openxmlformats.org/package/2006/relationships"><Relationship Id="rId8" Type="http://schemas.openxmlformats.org/officeDocument/2006/relationships/hyperlink" Target="https://heise.de/-11317258" TargetMode="External"/><Relationship Id="rId3" Type="http://schemas.openxmlformats.org/officeDocument/2006/relationships/hyperlink" Target="https://www.nzz.ch/pro/ein-ki-agent-bricht-aus-und-fuehrt-selbstaendig-eine-cyberattacke-aus-wie-lassen-sich-it-systeme-schuetzen-wenn-die-ki-unkontrollierbar-wird-ld.10016329" TargetMode="External"/><Relationship Id="rId7" Type="http://schemas.openxmlformats.org/officeDocument/2006/relationships/hyperlink" Target="https://www.falstaff.com/de/news/premiere-im-schwarzwald-dieser-supermarkt-kommt-aus-dem-3d-drucker" TargetMode="External"/><Relationship Id="rId2" Type="http://schemas.openxmlformats.org/officeDocument/2006/relationships/hyperlink" Target="https://www.nzz.ch/wissenschaft/durch-glasscherben-koennen-baeume-zu-brennen-beginnen-und-vor-einem-feuer-kann-man-einfach-davonrennen-sechs-mythen-ueber-waldbraende-ld.10016540" TargetMode="External"/><Relationship Id="rId1" Type="http://schemas.openxmlformats.org/officeDocument/2006/relationships/slideLayout" Target="../slideLayouts/slideLayout6.xml"/><Relationship Id="rId6" Type="http://schemas.openxmlformats.org/officeDocument/2006/relationships/hyperlink" Target="https://www.nzz.ch/video/format/siegeszug-der-labordiamanten-vom-preiswerten-juwel-zum-computerchip-der-zukunft-ld.10017262" TargetMode="External"/><Relationship Id="rId5" Type="http://schemas.openxmlformats.org/officeDocument/2006/relationships/hyperlink" Target="https://www.nzz.ch/meinung/ein-datenklau-schadet-dem-finanzplatz-liechtenstein-der-fall-zeigt-dass-it-sicherheit-ein-standortvorteil-ist-ld.10017967" TargetMode="External"/><Relationship Id="rId4" Type="http://schemas.openxmlformats.org/officeDocument/2006/relationships/hyperlink" Target="https://www.nzz.ch/meinung/hacks-durch-ki-agenten-die-ki-von-anthropic-und-open-ai-ist-nicht-einfach-wild-geworden-die-beiden-firmen-waren-laecherlich-unvorsichtig-ld.10017776" TargetMode="External"/><Relationship Id="rId9" Type="http://schemas.openxmlformats.org/officeDocument/2006/relationships/hyperlink" Target="https://www.quarks.de/podcast/quarks-science-cops-der-fall-demeter/" TargetMode="External"/></Relationships>
</file>

<file path=ppt/slides/_rels/slide57.xml.rels><?xml version="1.0" encoding="UTF-8" standalone="yes"?>
<Relationships xmlns="http://schemas.openxmlformats.org/package/2006/relationships"><Relationship Id="rId8" Type="http://schemas.openxmlformats.org/officeDocument/2006/relationships/hyperlink" Target="https://www.maggi.de/ueber-maggi/historie" TargetMode="External"/><Relationship Id="rId3" Type="http://schemas.openxmlformats.org/officeDocument/2006/relationships/hyperlink" Target="https://www.instagram.com/arbeiterfails/?g=5" TargetMode="External"/><Relationship Id="rId7" Type="http://schemas.openxmlformats.org/officeDocument/2006/relationships/hyperlink" Target="https://www.nzz.ch/feuilleton/der-umtriebige-michele-maggi-wie-ein-politischer-fluechtling-den-grundstein-fuer-eine-weltmarke-legte-ld.10018439" TargetMode="External"/><Relationship Id="rId2" Type="http://schemas.openxmlformats.org/officeDocument/2006/relationships/hyperlink" Target="https://www.nzz.ch/wissenschaft/von-tropen-bis-ins-kinderzimmer-die-lange-reise-der-kleinen-blumentopfschlange-ld.1928132" TargetMode="External"/><Relationship Id="rId1" Type="http://schemas.openxmlformats.org/officeDocument/2006/relationships/slideLayout" Target="../slideLayouts/slideLayout6.xml"/><Relationship Id="rId6" Type="http://schemas.openxmlformats.org/officeDocument/2006/relationships/hyperlink" Target="https://de.wikipedia.org/wiki/Maggi-W%C3%BCrze" TargetMode="External"/><Relationship Id="rId5" Type="http://schemas.openxmlformats.org/officeDocument/2006/relationships/hyperlink" Target="https://www.deutschlandfunknova.de/beitrag/dynamic-pricing-zocken-uns-algorithmen-ab" TargetMode="External"/><Relationship Id="rId4" Type="http://schemas.openxmlformats.org/officeDocument/2006/relationships/hyperlink" Target="https://www.instagram.com/arbeitfails/" TargetMode="External"/><Relationship Id="rId9" Type="http://schemas.openxmlformats.org/officeDocument/2006/relationships/hyperlink" Target="https://de.wikipedia.org/wiki/Br%C3%BChw%C3%BCrfel" TargetMode="External"/></Relationships>
</file>

<file path=ppt/slides/_rels/slide5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hyperlink" Target="mailto:michael@denzlein.ch"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6.xml"/><Relationship Id="rId5" Type="http://schemas.openxmlformats.org/officeDocument/2006/relationships/image" Target="../media/image104.jpeg"/><Relationship Id="rId4" Type="http://schemas.openxmlformats.org/officeDocument/2006/relationships/image" Target="../media/image103.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003B7-D567-27CB-A762-43C3F6D77E0F}"/>
              </a:ext>
            </a:extLst>
          </p:cNvPr>
          <p:cNvSpPr>
            <a:spLocks noGrp="1"/>
          </p:cNvSpPr>
          <p:nvPr>
            <p:ph type="title"/>
          </p:nvPr>
        </p:nvSpPr>
        <p:spPr/>
        <p:txBody>
          <a:bodyPr/>
          <a:lstStyle/>
          <a:p>
            <a:endParaRPr lang="de-CH" dirty="0"/>
          </a:p>
        </p:txBody>
      </p:sp>
      <p:sp>
        <p:nvSpPr>
          <p:cNvPr id="4" name="Slide Number Placeholder 3">
            <a:extLst>
              <a:ext uri="{FF2B5EF4-FFF2-40B4-BE49-F238E27FC236}">
                <a16:creationId xmlns:a16="http://schemas.microsoft.com/office/drawing/2014/main" id="{013F2B9A-54FA-0A40-3B38-E64C7D917936}"/>
              </a:ext>
            </a:extLst>
          </p:cNvPr>
          <p:cNvSpPr>
            <a:spLocks noGrp="1"/>
          </p:cNvSpPr>
          <p:nvPr>
            <p:ph type="sldNum" sz="quarter" idx="12"/>
          </p:nvPr>
        </p:nvSpPr>
        <p:spPr/>
        <p:txBody>
          <a:bodyPr/>
          <a:lstStyle/>
          <a:p>
            <a:fld id="{5A33CB2A-1702-4C1D-9CC4-8D472D39F19E}" type="slidenum">
              <a:rPr lang="en-US" smtClean="0"/>
              <a:t>1</a:t>
            </a:fld>
            <a:endParaRPr lang="en-US"/>
          </a:p>
        </p:txBody>
      </p:sp>
      <p:sp>
        <p:nvSpPr>
          <p:cNvPr id="5" name="Rectangle: Rounded Corners 4">
            <a:extLst>
              <a:ext uri="{FF2B5EF4-FFF2-40B4-BE49-F238E27FC236}">
                <a16:creationId xmlns:a16="http://schemas.microsoft.com/office/drawing/2014/main" id="{139D3DC7-1228-2F53-B2EA-7F50CA203B45}"/>
              </a:ext>
            </a:extLst>
          </p:cNvPr>
          <p:cNvSpPr/>
          <p:nvPr/>
        </p:nvSpPr>
        <p:spPr>
          <a:xfrm>
            <a:off x="3874688" y="1514351"/>
            <a:ext cx="4854872" cy="387468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spcBef>
                <a:spcPts val="1200"/>
              </a:spcBef>
            </a:pPr>
            <a:r>
              <a:rPr lang="de-CH" sz="2400" b="1" dirty="0">
                <a:solidFill>
                  <a:sysClr val="windowText" lastClr="000000"/>
                </a:solidFill>
              </a:rPr>
              <a:t>Empfehlung</a:t>
            </a:r>
          </a:p>
          <a:p>
            <a:pPr algn="ctr">
              <a:spcBef>
                <a:spcPts val="1200"/>
              </a:spcBef>
            </a:pPr>
            <a:r>
              <a:rPr lang="de-CH" sz="2400" dirty="0">
                <a:solidFill>
                  <a:sysClr val="windowText" lastClr="000000"/>
                </a:solidFill>
              </a:rPr>
              <a:t>Sieh’ Dir die Folien im Präsentations-Modus an!</a:t>
            </a:r>
          </a:p>
          <a:p>
            <a:pPr algn="ctr">
              <a:spcBef>
                <a:spcPts val="1200"/>
              </a:spcBef>
            </a:pPr>
            <a:r>
              <a:rPr lang="de-CH" sz="2400" dirty="0">
                <a:solidFill>
                  <a:sysClr val="windowText" lastClr="000000"/>
                </a:solidFill>
              </a:rPr>
              <a:t>Es gibt etliche Animationen und später auftauchende Elemente können andere überdecken.</a:t>
            </a:r>
          </a:p>
        </p:txBody>
      </p:sp>
    </p:spTree>
    <p:extLst>
      <p:ext uri="{BB962C8B-B14F-4D97-AF65-F5344CB8AC3E}">
        <p14:creationId xmlns:p14="http://schemas.microsoft.com/office/powerpoint/2010/main" val="1555050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22B63-5551-00A3-C072-7EAA7E74A0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3D284E-B342-FB14-00C5-255848A16FFA}"/>
              </a:ext>
            </a:extLst>
          </p:cNvPr>
          <p:cNvSpPr>
            <a:spLocks noGrp="1"/>
          </p:cNvSpPr>
          <p:nvPr>
            <p:ph type="title"/>
          </p:nvPr>
        </p:nvSpPr>
        <p:spPr/>
        <p:txBody>
          <a:bodyPr/>
          <a:lstStyle/>
          <a:p>
            <a:r>
              <a:rPr lang="de-CH" dirty="0"/>
              <a:t>Einschub: Der Halo-Effekt konkret bei «Bio»</a:t>
            </a:r>
            <a:br>
              <a:rPr lang="de-CH" dirty="0"/>
            </a:br>
            <a:r>
              <a:rPr lang="de-CH" sz="2000" b="0" dirty="0"/>
              <a:t>(Grundlegende Infos dazu siehe KoMi-Soirée 11/25)</a:t>
            </a:r>
            <a:endParaRPr lang="de-CH" b="0" dirty="0"/>
          </a:p>
        </p:txBody>
      </p:sp>
      <p:sp>
        <p:nvSpPr>
          <p:cNvPr id="3" name="Content Placeholder 2">
            <a:extLst>
              <a:ext uri="{FF2B5EF4-FFF2-40B4-BE49-F238E27FC236}">
                <a16:creationId xmlns:a16="http://schemas.microsoft.com/office/drawing/2014/main" id="{A11133BC-FC93-7121-25B8-FDE1B36472D4}"/>
              </a:ext>
            </a:extLst>
          </p:cNvPr>
          <p:cNvSpPr>
            <a:spLocks noGrp="1"/>
          </p:cNvSpPr>
          <p:nvPr>
            <p:ph idx="1"/>
          </p:nvPr>
        </p:nvSpPr>
        <p:spPr>
          <a:xfrm>
            <a:off x="516097" y="1093305"/>
            <a:ext cx="7940525" cy="5220684"/>
          </a:xfrm>
        </p:spPr>
        <p:txBody>
          <a:bodyPr/>
          <a:lstStyle/>
          <a:p>
            <a:r>
              <a:rPr lang="de-CH" dirty="0"/>
              <a:t>«Der Halo-Effekt ist eine </a:t>
            </a:r>
            <a:r>
              <a:rPr lang="de-CH" b="1" dirty="0"/>
              <a:t>kognitive Verzerrung:</a:t>
            </a:r>
            <a:r>
              <a:rPr lang="de-CH" dirty="0"/>
              <a:t> </a:t>
            </a:r>
            <a:br>
              <a:rPr lang="de-CH" dirty="0"/>
            </a:br>
            <a:r>
              <a:rPr lang="de-CH" dirty="0"/>
              <a:t>Das menschliche Gehirn neigt dazu, den Herstellungs-Aufwand oder Art der Verarbeitung (z. B. hochwertige Verpackung oder präzise Fertigung) als Indiz für generelle Perfektion/Produkt-Qualität zu werten.»</a:t>
            </a:r>
          </a:p>
          <a:p>
            <a:r>
              <a:rPr lang="de-CH" dirty="0"/>
              <a:t>Das kennen wir auch anderweitig, z.B. «handgeschmiedet», «nach Omas Rezept», «Traditionsverfahren». Konkret in diesem Fall: Unsere Wertung der Herstellung ersetzt unsere Frage nach der inhaltlichen Produkt-Qualität.</a:t>
            </a:r>
          </a:p>
          <a:p>
            <a:endParaRPr lang="de-CH" dirty="0"/>
          </a:p>
          <a:p>
            <a:r>
              <a:rPr lang="de-CH" b="1" dirty="0"/>
              <a:t>Ein Beispiel, wo wir nicht darauf hereinfallen</a:t>
            </a:r>
            <a:r>
              <a:rPr lang="de-CH" dirty="0"/>
              <a:t> </a:t>
            </a:r>
          </a:p>
          <a:p>
            <a:r>
              <a:rPr lang="de-CH" dirty="0"/>
              <a:t>«Dein ausgezahlter Lohn wird bei uns mit Abakus und Finger-Technik </a:t>
            </a:r>
            <a:br>
              <a:rPr lang="de-CH" dirty="0"/>
            </a:br>
            <a:r>
              <a:rPr lang="de-CH" dirty="0"/>
              <a:t>wie bei unserer Oma Hand-gerechnet». </a:t>
            </a:r>
          </a:p>
          <a:p>
            <a:r>
              <a:rPr lang="de-CH" dirty="0"/>
              <a:t>Der erste Gedanke, den jeder in dem Moment hat, ist: </a:t>
            </a:r>
            <a:br>
              <a:rPr lang="de-CH" dirty="0"/>
            </a:br>
            <a:r>
              <a:rPr lang="de-CH" dirty="0"/>
              <a:t>«Mir wurscht wie die das rechnen, stimmen muss es!» </a:t>
            </a:r>
          </a:p>
          <a:p>
            <a:r>
              <a:rPr lang="de-CH" dirty="0">
                <a:sym typeface="Wingdings" panose="05000000000000000000" pitchFamily="2" charset="2"/>
              </a:rPr>
              <a:t> Hier setzen wir sofort die Produkt/Ergebnis-Qualität über das Verfahren.</a:t>
            </a:r>
            <a:endParaRPr lang="de-CH" dirty="0"/>
          </a:p>
          <a:p>
            <a:endParaRPr lang="de-CH" dirty="0"/>
          </a:p>
        </p:txBody>
      </p:sp>
      <p:sp>
        <p:nvSpPr>
          <p:cNvPr id="4" name="Slide Number Placeholder 3">
            <a:extLst>
              <a:ext uri="{FF2B5EF4-FFF2-40B4-BE49-F238E27FC236}">
                <a16:creationId xmlns:a16="http://schemas.microsoft.com/office/drawing/2014/main" id="{0DC491ED-BD09-D6F9-176D-15D53D8F409B}"/>
              </a:ext>
            </a:extLst>
          </p:cNvPr>
          <p:cNvSpPr>
            <a:spLocks noGrp="1"/>
          </p:cNvSpPr>
          <p:nvPr>
            <p:ph type="sldNum" sz="quarter" idx="12"/>
          </p:nvPr>
        </p:nvSpPr>
        <p:spPr/>
        <p:txBody>
          <a:bodyPr/>
          <a:lstStyle/>
          <a:p>
            <a:fld id="{5A33CB2A-1702-4C1D-9CC4-8D472D39F19E}" type="slidenum">
              <a:rPr lang="en-US" smtClean="0"/>
              <a:t>10</a:t>
            </a:fld>
            <a:endParaRPr lang="en-US"/>
          </a:p>
        </p:txBody>
      </p:sp>
      <p:pic>
        <p:nvPicPr>
          <p:cNvPr id="8" name="Picture 7">
            <a:extLst>
              <a:ext uri="{FF2B5EF4-FFF2-40B4-BE49-F238E27FC236}">
                <a16:creationId xmlns:a16="http://schemas.microsoft.com/office/drawing/2014/main" id="{ED1AECF0-BAD2-261D-C31C-785702B7A256}"/>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75750" y="223687"/>
            <a:ext cx="2478464" cy="3408765"/>
          </a:xfrm>
          <a:prstGeom prst="rect">
            <a:avLst/>
          </a:prstGeom>
        </p:spPr>
      </p:pic>
      <p:pic>
        <p:nvPicPr>
          <p:cNvPr id="10" name="Picture 9">
            <a:extLst>
              <a:ext uri="{FF2B5EF4-FFF2-40B4-BE49-F238E27FC236}">
                <a16:creationId xmlns:a16="http://schemas.microsoft.com/office/drawing/2014/main" id="{8497FBA3-8B86-CC06-F0AF-7E44C5FC7A9B}"/>
              </a:ext>
            </a:extLst>
          </p:cNvPr>
          <p:cNvPicPr>
            <a:picLocks noChangeAspect="1"/>
          </p:cNvPicPr>
          <p:nvPr/>
        </p:nvPicPr>
        <p:blipFill>
          <a:blip r:embed="rId3">
            <a:extLst>
              <a:ext uri="{28A0092B-C50C-407E-A947-70E740481C1C}">
                <a14:useLocalDpi xmlns:a14="http://schemas.microsoft.com/office/drawing/2010/main" val="0"/>
              </a:ext>
            </a:extLst>
          </a:blip>
          <a:srcRect l="23611" r="19389"/>
          <a:stretch>
            <a:fillRect/>
          </a:stretch>
        </p:blipFill>
        <p:spPr>
          <a:xfrm>
            <a:off x="9093200" y="4405633"/>
            <a:ext cx="2013817" cy="1984375"/>
          </a:xfrm>
          <a:prstGeom prst="rect">
            <a:avLst/>
          </a:prstGeom>
        </p:spPr>
      </p:pic>
    </p:spTree>
    <p:extLst>
      <p:ext uri="{BB962C8B-B14F-4D97-AF65-F5344CB8AC3E}">
        <p14:creationId xmlns:p14="http://schemas.microsoft.com/office/powerpoint/2010/main" val="473197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iodynamic Supersoil (Photo Gallery) - Humboldt Seeds">
            <a:extLst>
              <a:ext uri="{FF2B5EF4-FFF2-40B4-BE49-F238E27FC236}">
                <a16:creationId xmlns:a16="http://schemas.microsoft.com/office/drawing/2014/main" id="{05A866B3-5E9A-4F39-6154-19434C22EA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99" y="3326959"/>
            <a:ext cx="2080183" cy="2773577"/>
          </a:xfrm>
          <a:prstGeom prst="rect">
            <a:avLst/>
          </a:prstGeom>
        </p:spPr>
      </p:pic>
      <p:sp>
        <p:nvSpPr>
          <p:cNvPr id="2" name="Title 1">
            <a:extLst>
              <a:ext uri="{FF2B5EF4-FFF2-40B4-BE49-F238E27FC236}">
                <a16:creationId xmlns:a16="http://schemas.microsoft.com/office/drawing/2014/main" id="{832AB44B-6DAE-7FFC-077A-46D722491517}"/>
              </a:ext>
            </a:extLst>
          </p:cNvPr>
          <p:cNvSpPr>
            <a:spLocks noGrp="1"/>
          </p:cNvSpPr>
          <p:nvPr>
            <p:ph type="title"/>
          </p:nvPr>
        </p:nvSpPr>
        <p:spPr/>
        <p:txBody>
          <a:bodyPr/>
          <a:lstStyle/>
          <a:p>
            <a:r>
              <a:rPr lang="de-CH" dirty="0"/>
              <a:t>Woher kommt Demeter?</a:t>
            </a:r>
          </a:p>
        </p:txBody>
      </p:sp>
      <p:sp>
        <p:nvSpPr>
          <p:cNvPr id="3" name="Content Placeholder 2">
            <a:extLst>
              <a:ext uri="{FF2B5EF4-FFF2-40B4-BE49-F238E27FC236}">
                <a16:creationId xmlns:a16="http://schemas.microsoft.com/office/drawing/2014/main" id="{DDA903CD-C8F7-A821-755B-E789A2B1D361}"/>
              </a:ext>
            </a:extLst>
          </p:cNvPr>
          <p:cNvSpPr>
            <a:spLocks noGrp="1"/>
          </p:cNvSpPr>
          <p:nvPr>
            <p:ph idx="1"/>
          </p:nvPr>
        </p:nvSpPr>
        <p:spPr>
          <a:xfrm>
            <a:off x="516099" y="1093305"/>
            <a:ext cx="8195416" cy="4584625"/>
          </a:xfrm>
        </p:spPr>
        <p:txBody>
          <a:bodyPr/>
          <a:lstStyle/>
          <a:p>
            <a:pPr lvl="0"/>
            <a:r>
              <a:rPr lang="de-CH" dirty="0"/>
              <a:t>Gegründet 1927 als "Verwertungsgenossenschaft Demeter" (griechische Fruchtbarkeitsgöttin)</a:t>
            </a:r>
          </a:p>
          <a:p>
            <a:pPr lvl="0"/>
            <a:r>
              <a:rPr lang="de-CH" dirty="0"/>
              <a:t>Basiert auf den Vorträgen von Rudolf Steiner (Anthroposophie), gehalten 1924 auf Schloss </a:t>
            </a:r>
            <a:r>
              <a:rPr lang="de-CH" dirty="0" err="1"/>
              <a:t>Koberwitz</a:t>
            </a:r>
            <a:endParaRPr lang="de-CH" dirty="0"/>
          </a:p>
          <a:p>
            <a:pPr lvl="0"/>
            <a:r>
              <a:rPr lang="de-CH" dirty="0"/>
              <a:t>Diese Vorträge wurden zunächst geheim gehalten (nur mit Geheimhaltungs-erklärung ausleihbar) und erst 1963 – rund 40 Jahre später – veröffentlicht</a:t>
            </a:r>
          </a:p>
          <a:p>
            <a:pPr lvl="0"/>
            <a:r>
              <a:rPr lang="de-CH" dirty="0"/>
              <a:t>Die Demeter-Richtlinien haben zusätzliche Regeln als andere Biosiegel (z. B. </a:t>
            </a:r>
            <a:r>
              <a:rPr lang="de-CH" dirty="0" err="1"/>
              <a:t>Enthornungsverbot</a:t>
            </a:r>
            <a:r>
              <a:rPr lang="de-CH" dirty="0"/>
              <a:t>, eigene Düngung statt Zukauf, spezielle Fruchtfolgen)</a:t>
            </a:r>
          </a:p>
          <a:p>
            <a:r>
              <a:rPr lang="de-CH" dirty="0"/>
              <a:t>Spezielle «Präparate» sollen den Anbauerfolg verbessern. Diese «Präparate» heißen bewusst kryptisch "BD 500" bis "BD 508" – das waren ursprünglich Decknamen, damit nicht sofort erkennbar ist, was wirklich drin ist (Kuhhornmist, Kuhhornkiesel etc.)</a:t>
            </a:r>
          </a:p>
          <a:p>
            <a:pPr lvl="0"/>
            <a:endParaRPr lang="de-CH" dirty="0"/>
          </a:p>
          <a:p>
            <a:endParaRPr lang="de-CH" dirty="0"/>
          </a:p>
        </p:txBody>
      </p:sp>
      <p:sp>
        <p:nvSpPr>
          <p:cNvPr id="4" name="Slide Number Placeholder 3">
            <a:extLst>
              <a:ext uri="{FF2B5EF4-FFF2-40B4-BE49-F238E27FC236}">
                <a16:creationId xmlns:a16="http://schemas.microsoft.com/office/drawing/2014/main" id="{A34724A4-8905-6190-BD3F-D0F8E6E23D56}"/>
              </a:ext>
            </a:extLst>
          </p:cNvPr>
          <p:cNvSpPr>
            <a:spLocks noGrp="1"/>
          </p:cNvSpPr>
          <p:nvPr>
            <p:ph type="sldNum" sz="quarter" idx="12"/>
          </p:nvPr>
        </p:nvSpPr>
        <p:spPr/>
        <p:txBody>
          <a:bodyPr/>
          <a:lstStyle/>
          <a:p>
            <a:fld id="{5A33CB2A-1702-4C1D-9CC4-8D472D39F19E}" type="slidenum">
              <a:rPr lang="en-US" smtClean="0"/>
              <a:t>11</a:t>
            </a:fld>
            <a:endParaRPr lang="en-US"/>
          </a:p>
        </p:txBody>
      </p:sp>
      <p:sp>
        <p:nvSpPr>
          <p:cNvPr id="5" name="Speech Bubble: Rectangle with Corners Rounded 4">
            <a:extLst>
              <a:ext uri="{FF2B5EF4-FFF2-40B4-BE49-F238E27FC236}">
                <a16:creationId xmlns:a16="http://schemas.microsoft.com/office/drawing/2014/main" id="{79376587-49D0-B013-BE7B-C0E9FCC18495}"/>
              </a:ext>
            </a:extLst>
          </p:cNvPr>
          <p:cNvSpPr/>
          <p:nvPr/>
        </p:nvSpPr>
        <p:spPr>
          <a:xfrm>
            <a:off x="1026701" y="5601001"/>
            <a:ext cx="4978232" cy="1154132"/>
          </a:xfrm>
          <a:prstGeom prst="wedgeRoundRectCallout">
            <a:avLst>
              <a:gd name="adj1" fmla="val -41782"/>
              <a:gd name="adj2" fmla="val -17966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t>Sicher für das Tierwohl, stimmt’s?</a:t>
            </a:r>
          </a:p>
          <a:p>
            <a:pPr algn="ctr"/>
            <a:r>
              <a:rPr lang="de-CH" dirty="0"/>
              <a:t>Nein, sondern damit mit den Hörnern später Präparate hergestellt werden können</a:t>
            </a:r>
          </a:p>
        </p:txBody>
      </p:sp>
      <p:pic>
        <p:nvPicPr>
          <p:cNvPr id="7" name="Picture 6">
            <a:extLst>
              <a:ext uri="{FF2B5EF4-FFF2-40B4-BE49-F238E27FC236}">
                <a16:creationId xmlns:a16="http://schemas.microsoft.com/office/drawing/2014/main" id="{142E1BFA-1F99-8D8C-92B8-2AB6F692A3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9139" y="1015520"/>
            <a:ext cx="1617905" cy="2011886"/>
          </a:xfrm>
          <a:prstGeom prst="rect">
            <a:avLst/>
          </a:prstGeom>
        </p:spPr>
      </p:pic>
      <p:grpSp>
        <p:nvGrpSpPr>
          <p:cNvPr id="9" name="Group 8">
            <a:extLst>
              <a:ext uri="{FF2B5EF4-FFF2-40B4-BE49-F238E27FC236}">
                <a16:creationId xmlns:a16="http://schemas.microsoft.com/office/drawing/2014/main" id="{20169767-1F64-3A76-60E6-38F33BFDD872}"/>
              </a:ext>
            </a:extLst>
          </p:cNvPr>
          <p:cNvGrpSpPr/>
          <p:nvPr/>
        </p:nvGrpSpPr>
        <p:grpSpPr>
          <a:xfrm>
            <a:off x="6754425" y="5266268"/>
            <a:ext cx="2285902" cy="1542923"/>
            <a:chOff x="7292052" y="-449618"/>
            <a:chExt cx="2285902" cy="1542923"/>
          </a:xfrm>
        </p:grpSpPr>
        <p:sp>
          <p:nvSpPr>
            <p:cNvPr id="10" name="Rectangle: Rounded Corners 9">
              <a:extLst>
                <a:ext uri="{FF2B5EF4-FFF2-40B4-BE49-F238E27FC236}">
                  <a16:creationId xmlns:a16="http://schemas.microsoft.com/office/drawing/2014/main" id="{8F9D67C3-EEBF-8B08-E814-BAAAE264938E}"/>
                </a:ext>
              </a:extLst>
            </p:cNvPr>
            <p:cNvSpPr/>
            <p:nvPr/>
          </p:nvSpPr>
          <p:spPr>
            <a:xfrm>
              <a:off x="7292052" y="-449618"/>
              <a:ext cx="2285902" cy="154292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lIns="36000" tIns="0" rIns="36000" bIns="0" rtlCol="0" anchor="b"/>
            <a:lstStyle/>
            <a:p>
              <a:pPr algn="ctr"/>
              <a:r>
                <a:rPr lang="de-CH" sz="1400" dirty="0"/>
                <a:t>Was für Präparate?</a:t>
              </a:r>
            </a:p>
          </p:txBody>
        </p:sp>
        <p:pic>
          <p:nvPicPr>
            <p:cNvPr id="11" name="Picture 10">
              <a:extLst>
                <a:ext uri="{FF2B5EF4-FFF2-40B4-BE49-F238E27FC236}">
                  <a16:creationId xmlns:a16="http://schemas.microsoft.com/office/drawing/2014/main" id="{18251763-B5D7-1C6B-6757-1E9A5521E344}"/>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89730" y="-449617"/>
              <a:ext cx="890546" cy="1028616"/>
            </a:xfrm>
            <a:prstGeom prst="rect">
              <a:avLst/>
            </a:prstGeom>
          </p:spPr>
        </p:pic>
      </p:grpSp>
    </p:spTree>
    <p:extLst>
      <p:ext uri="{BB962C8B-B14F-4D97-AF65-F5344CB8AC3E}">
        <p14:creationId xmlns:p14="http://schemas.microsoft.com/office/powerpoint/2010/main" val="243915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1+#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9D830-89DA-C1AB-9859-EF48E47F962E}"/>
              </a:ext>
            </a:extLst>
          </p:cNvPr>
          <p:cNvSpPr>
            <a:spLocks noGrp="1"/>
          </p:cNvSpPr>
          <p:nvPr>
            <p:ph type="title"/>
          </p:nvPr>
        </p:nvSpPr>
        <p:spPr/>
        <p:txBody>
          <a:bodyPr/>
          <a:lstStyle/>
          <a:p>
            <a:r>
              <a:rPr lang="de-CH" dirty="0"/>
              <a:t>Tier-Präparate und anderer Humbug</a:t>
            </a:r>
          </a:p>
        </p:txBody>
      </p:sp>
      <p:sp>
        <p:nvSpPr>
          <p:cNvPr id="3" name="Content Placeholder 2">
            <a:extLst>
              <a:ext uri="{FF2B5EF4-FFF2-40B4-BE49-F238E27FC236}">
                <a16:creationId xmlns:a16="http://schemas.microsoft.com/office/drawing/2014/main" id="{82B4AD4B-7FFB-1416-CE13-8A41ED4AA725}"/>
              </a:ext>
            </a:extLst>
          </p:cNvPr>
          <p:cNvSpPr>
            <a:spLocks noGrp="1"/>
          </p:cNvSpPr>
          <p:nvPr>
            <p:ph idx="1"/>
          </p:nvPr>
        </p:nvSpPr>
        <p:spPr>
          <a:xfrm>
            <a:off x="516099" y="1093305"/>
            <a:ext cx="8754902" cy="4868830"/>
          </a:xfrm>
        </p:spPr>
        <p:txBody>
          <a:bodyPr/>
          <a:lstStyle/>
          <a:p>
            <a:pPr lvl="0">
              <a:spcBef>
                <a:spcPts val="600"/>
              </a:spcBef>
            </a:pPr>
            <a:r>
              <a:rPr lang="de-CH" dirty="0"/>
              <a:t>Kuhhörner werden mit Mist gefüllt, im Boden vergraben, wieder ausgegraben – daraus entsteht "</a:t>
            </a:r>
            <a:r>
              <a:rPr lang="de-CH" dirty="0" err="1"/>
              <a:t>Hornmist</a:t>
            </a:r>
            <a:r>
              <a:rPr lang="de-CH" dirty="0"/>
              <a:t>" - Kuhhörner werden mit Quarzkiesel gefüllt und ebenso vergraben – daraus wird "Hornkiesel" (BD 501)</a:t>
            </a:r>
          </a:p>
          <a:p>
            <a:pPr lvl="0">
              <a:spcBef>
                <a:spcPts val="600"/>
              </a:spcBef>
            </a:pPr>
            <a:r>
              <a:rPr lang="de-CH" dirty="0"/>
              <a:t>Noch mehr? Schafgarbe wird in eine Hirschblase eingenäht und vergraben. Eichenrinde wird in einem Haustierschädel (z. B. von Pferd oder Ziege) vergraben.</a:t>
            </a:r>
          </a:p>
          <a:p>
            <a:pPr lvl="0">
              <a:spcBef>
                <a:spcPts val="600"/>
              </a:spcBef>
            </a:pPr>
            <a:endParaRPr lang="de-CH" dirty="0"/>
          </a:p>
          <a:p>
            <a:pPr lvl="0">
              <a:spcBef>
                <a:spcPts val="600"/>
              </a:spcBef>
            </a:pPr>
            <a:endParaRPr lang="de-CH" dirty="0"/>
          </a:p>
          <a:p>
            <a:pPr lvl="0">
              <a:spcBef>
                <a:spcPts val="600"/>
              </a:spcBef>
            </a:pPr>
            <a:r>
              <a:rPr lang="de-CH" b="1" dirty="0"/>
              <a:t>Informations-«Übertragung»</a:t>
            </a:r>
          </a:p>
          <a:p>
            <a:pPr lvl="0">
              <a:spcBef>
                <a:spcPts val="600"/>
              </a:spcBef>
            </a:pPr>
            <a:r>
              <a:rPr lang="de-CH" dirty="0"/>
              <a:t>Irgendwann wieder ausgegraben, werden die Substanzen dann in einem riesigen Fass mit einem großen Holzlöffel eine Stunde lang wechselnd links- und rechtsherum verrührt</a:t>
            </a:r>
          </a:p>
          <a:p>
            <a:pPr lvl="0">
              <a:spcBef>
                <a:spcPts val="600"/>
              </a:spcBef>
            </a:pPr>
            <a:r>
              <a:rPr lang="de-CH" dirty="0"/>
              <a:t>Der «Sinn» dahinter: Man will nicht die Substanz mit dem Wasser vermischen, sondern die "Information" bzw. den "Prozess" ins Wasser übertragen.</a:t>
            </a:r>
          </a:p>
        </p:txBody>
      </p:sp>
      <p:sp>
        <p:nvSpPr>
          <p:cNvPr id="4" name="Slide Number Placeholder 3">
            <a:extLst>
              <a:ext uri="{FF2B5EF4-FFF2-40B4-BE49-F238E27FC236}">
                <a16:creationId xmlns:a16="http://schemas.microsoft.com/office/drawing/2014/main" id="{F9BF1CE5-538F-B780-65B3-CF69EC910172}"/>
              </a:ext>
            </a:extLst>
          </p:cNvPr>
          <p:cNvSpPr>
            <a:spLocks noGrp="1"/>
          </p:cNvSpPr>
          <p:nvPr>
            <p:ph type="sldNum" sz="quarter" idx="12"/>
          </p:nvPr>
        </p:nvSpPr>
        <p:spPr/>
        <p:txBody>
          <a:bodyPr/>
          <a:lstStyle/>
          <a:p>
            <a:fld id="{5A33CB2A-1702-4C1D-9CC4-8D472D39F19E}" type="slidenum">
              <a:rPr lang="en-US" smtClean="0"/>
              <a:t>12</a:t>
            </a:fld>
            <a:endParaRPr lang="en-US"/>
          </a:p>
        </p:txBody>
      </p:sp>
      <p:pic>
        <p:nvPicPr>
          <p:cNvPr id="5" name="Picture 4" descr="Seltsam dumm Emoticon zeigt Zunge isoliert Symbol. Vektor-Emoticon mit  dummen Augen, unangenehme Gesichtsausdruck. Seltsame Emoji, verrücktes  Idiot-Maskottchen. Che Stock-Vektorgrafik - Alamy">
            <a:extLst>
              <a:ext uri="{FF2B5EF4-FFF2-40B4-BE49-F238E27FC236}">
                <a16:creationId xmlns:a16="http://schemas.microsoft.com/office/drawing/2014/main" id="{98A9E0D6-79A8-28F0-CD3F-562C86A664A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9079026" y="3666039"/>
            <a:ext cx="2692400" cy="2647950"/>
          </a:xfrm>
          <a:prstGeom prst="rect">
            <a:avLst/>
          </a:prstGeom>
          <a:ln>
            <a:noFill/>
          </a:ln>
          <a:effectLst>
            <a:outerShdw blurRad="292100" dist="139700" dir="2700000" algn="tl" rotWithShape="0">
              <a:srgbClr val="333333">
                <a:alpha val="65000"/>
              </a:srgbClr>
            </a:outerShdw>
          </a:effectLst>
        </p:spPr>
      </p:pic>
      <p:sp>
        <p:nvSpPr>
          <p:cNvPr id="6" name="Speech Bubble: Rectangle with Corners Rounded 5">
            <a:extLst>
              <a:ext uri="{FF2B5EF4-FFF2-40B4-BE49-F238E27FC236}">
                <a16:creationId xmlns:a16="http://schemas.microsoft.com/office/drawing/2014/main" id="{7EA3F632-6033-D1EF-37B6-CB006E9B90BC}"/>
              </a:ext>
            </a:extLst>
          </p:cNvPr>
          <p:cNvSpPr/>
          <p:nvPr/>
        </p:nvSpPr>
        <p:spPr>
          <a:xfrm>
            <a:off x="2152681" y="2085278"/>
            <a:ext cx="3607419" cy="2486722"/>
          </a:xfrm>
          <a:prstGeom prst="wedgeRoundRectCallout">
            <a:avLst>
              <a:gd name="adj1" fmla="val -41348"/>
              <a:gd name="adj2" fmla="val 9198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r>
              <a:rPr lang="de-CH" dirty="0"/>
              <a:t>Schon mal mit einem Filzstift auf Wasser geschrieben?</a:t>
            </a:r>
          </a:p>
          <a:p>
            <a:pPr algn="ctr">
              <a:spcBef>
                <a:spcPts val="1200"/>
              </a:spcBef>
            </a:pPr>
            <a:r>
              <a:rPr lang="de-CH" i="1" dirty="0"/>
              <a:t>Ja</a:t>
            </a:r>
          </a:p>
          <a:p>
            <a:pPr algn="ctr">
              <a:spcBef>
                <a:spcPts val="1200"/>
              </a:spcBef>
            </a:pPr>
            <a:r>
              <a:rPr lang="de-CH" dirty="0"/>
              <a:t>Und, was bleibt davon?</a:t>
            </a:r>
          </a:p>
          <a:p>
            <a:pPr algn="ctr">
              <a:spcBef>
                <a:spcPts val="1200"/>
              </a:spcBef>
            </a:pPr>
            <a:r>
              <a:rPr lang="de-CH" i="1" dirty="0"/>
              <a:t>Nix</a:t>
            </a:r>
            <a:r>
              <a:rPr lang="de-CH" dirty="0"/>
              <a:t> </a:t>
            </a:r>
          </a:p>
          <a:p>
            <a:pPr algn="ctr">
              <a:spcBef>
                <a:spcPts val="1200"/>
              </a:spcBef>
            </a:pPr>
            <a:r>
              <a:rPr lang="de-CH" dirty="0"/>
              <a:t>Richtig!</a:t>
            </a:r>
          </a:p>
        </p:txBody>
      </p:sp>
      <p:pic>
        <p:nvPicPr>
          <p:cNvPr id="10" name="Picture 9" descr="APPLICATION OF COW HORN MANURE (BD 500) IN ORGANIC FARMING">
            <a:extLst>
              <a:ext uri="{FF2B5EF4-FFF2-40B4-BE49-F238E27FC236}">
                <a16:creationId xmlns:a16="http://schemas.microsoft.com/office/drawing/2014/main" id="{66A86C57-1B26-7BD9-B1DB-FD45FB1738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079027" y="986443"/>
            <a:ext cx="2692400" cy="24867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1749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A3644-E5F1-5D01-AFA4-3BE04DEF1085}"/>
              </a:ext>
            </a:extLst>
          </p:cNvPr>
          <p:cNvSpPr>
            <a:spLocks noGrp="1"/>
          </p:cNvSpPr>
          <p:nvPr>
            <p:ph type="title"/>
          </p:nvPr>
        </p:nvSpPr>
        <p:spPr/>
        <p:txBody>
          <a:bodyPr/>
          <a:lstStyle/>
          <a:p>
            <a:r>
              <a:rPr lang="de-CH" dirty="0"/>
              <a:t>Fazit : Demeter – Turbo-Bio? Nein, Turbo-Esoterik!</a:t>
            </a:r>
          </a:p>
        </p:txBody>
      </p:sp>
      <p:sp>
        <p:nvSpPr>
          <p:cNvPr id="3" name="Content Placeholder 2">
            <a:extLst>
              <a:ext uri="{FF2B5EF4-FFF2-40B4-BE49-F238E27FC236}">
                <a16:creationId xmlns:a16="http://schemas.microsoft.com/office/drawing/2014/main" id="{FF8F7DE4-32DD-9F10-C19E-0ABDA4F61C9E}"/>
              </a:ext>
            </a:extLst>
          </p:cNvPr>
          <p:cNvSpPr>
            <a:spLocks noGrp="1"/>
          </p:cNvSpPr>
          <p:nvPr>
            <p:ph idx="1"/>
          </p:nvPr>
        </p:nvSpPr>
        <p:spPr>
          <a:xfrm>
            <a:off x="516099" y="1093305"/>
            <a:ext cx="7652541" cy="5220684"/>
          </a:xfrm>
        </p:spPr>
        <p:txBody>
          <a:bodyPr/>
          <a:lstStyle/>
          <a:p>
            <a:r>
              <a:rPr lang="de-CH" b="1" dirty="0"/>
              <a:t>1. Die ideologische Grundlage ist unwissenschaftlich! </a:t>
            </a:r>
            <a:br>
              <a:rPr lang="de-CH" b="1" dirty="0"/>
            </a:br>
            <a:r>
              <a:rPr lang="de-CH" dirty="0"/>
              <a:t>Steiner ging von einer unsichtbaren "geistigen Welt" aus, die nur durch Hellseherei zugänglich ist. [Ich glaube das sagt schon alles…]</a:t>
            </a:r>
            <a:endParaRPr lang="de-CH" b="1" dirty="0"/>
          </a:p>
          <a:p>
            <a:r>
              <a:rPr lang="de-CH" b="1" dirty="0"/>
              <a:t>2. Demeter</a:t>
            </a:r>
            <a:r>
              <a:rPr lang="de-CH" dirty="0"/>
              <a:t>: Ein System ohne Wirknachweis mit animalischen Ritualen (Tierhörner und -schädel, stundenlanges Rühren, Astrologie) mit pseudowissenschaftlichen Begriffen wie «Dynamisierung» und Decknamen wie «BD 500».</a:t>
            </a:r>
          </a:p>
          <a:p>
            <a:r>
              <a:rPr lang="de-CH" dirty="0"/>
              <a:t>50 Jahre </a:t>
            </a:r>
            <a:r>
              <a:rPr lang="de-CH" dirty="0" err="1"/>
              <a:t>DOK</a:t>
            </a:r>
            <a:r>
              <a:rPr lang="de-CH" dirty="0"/>
              <a:t>-Versuch (Schweiz) zeigt, dass die esoterischen Kuhhorn-Präparate (BD 500/501) keinen Einfluss auf Ertrag oder Qualität haben.</a:t>
            </a:r>
          </a:p>
          <a:p>
            <a:r>
              <a:rPr lang="de-CH" b="1" dirty="0"/>
              <a:t>3. Bio generell</a:t>
            </a:r>
            <a:r>
              <a:rPr lang="de-CH" dirty="0"/>
              <a:t>: Durch jahrelanges, geschicktes Marketing zu «Bio» ersetzen wir Qualitätskriterien des Produktes durch die der Herstellung.</a:t>
            </a:r>
          </a:p>
          <a:p>
            <a:r>
              <a:rPr lang="de-CH" dirty="0"/>
              <a:t>Wir erkaufen uns ein gutes Gewissen, denken wir tun etwas Gutes für Natur und Umwelt, bezahlen mehr (unser Opfer) und ignorieren Ineffizienz und Verlagerungseffekte.</a:t>
            </a:r>
          </a:p>
        </p:txBody>
      </p:sp>
      <p:sp>
        <p:nvSpPr>
          <p:cNvPr id="4" name="Slide Number Placeholder 3">
            <a:extLst>
              <a:ext uri="{FF2B5EF4-FFF2-40B4-BE49-F238E27FC236}">
                <a16:creationId xmlns:a16="http://schemas.microsoft.com/office/drawing/2014/main" id="{88BF33D9-23BC-2AF6-6F2C-64734841FB29}"/>
              </a:ext>
            </a:extLst>
          </p:cNvPr>
          <p:cNvSpPr>
            <a:spLocks noGrp="1"/>
          </p:cNvSpPr>
          <p:nvPr>
            <p:ph type="sldNum" sz="quarter" idx="12"/>
          </p:nvPr>
        </p:nvSpPr>
        <p:spPr/>
        <p:txBody>
          <a:bodyPr/>
          <a:lstStyle/>
          <a:p>
            <a:fld id="{5A33CB2A-1702-4C1D-9CC4-8D472D39F19E}" type="slidenum">
              <a:rPr lang="en-US" smtClean="0"/>
              <a:t>13</a:t>
            </a:fld>
            <a:endParaRPr lang="en-US"/>
          </a:p>
        </p:txBody>
      </p:sp>
      <p:pic>
        <p:nvPicPr>
          <p:cNvPr id="6" name="Picture 5">
            <a:extLst>
              <a:ext uri="{FF2B5EF4-FFF2-40B4-BE49-F238E27FC236}">
                <a16:creationId xmlns:a16="http://schemas.microsoft.com/office/drawing/2014/main" id="{2EC9E0BF-5170-C03E-5D72-B0753E24EF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3796" y="1149016"/>
            <a:ext cx="3056295" cy="2401375"/>
          </a:xfrm>
          <a:prstGeom prst="rect">
            <a:avLst/>
          </a:prstGeom>
        </p:spPr>
      </p:pic>
      <p:pic>
        <p:nvPicPr>
          <p:cNvPr id="8" name="Picture 7" descr="Gefährlicher Aberglaube: „Esoterik gibt Menschen die Illusion von  Kontrolle“ - WELT">
            <a:extLst>
              <a:ext uri="{FF2B5EF4-FFF2-40B4-BE49-F238E27FC236}">
                <a16:creationId xmlns:a16="http://schemas.microsoft.com/office/drawing/2014/main" id="{CB59CD04-B65F-BF0C-80F2-18B1576BCBC4}"/>
              </a:ext>
            </a:extLst>
          </p:cNvPr>
          <p:cNvPicPr>
            <a:picLocks noChangeAspect="1"/>
          </p:cNvPicPr>
          <p:nvPr/>
        </p:nvPicPr>
        <p:blipFill>
          <a:blip r:embed="rId3"/>
          <a:stretch>
            <a:fillRect/>
          </a:stretch>
        </p:blipFill>
        <p:spPr>
          <a:xfrm>
            <a:off x="9255211" y="5097818"/>
            <a:ext cx="2731484" cy="1593366"/>
          </a:xfrm>
          <a:prstGeom prst="rect">
            <a:avLst/>
          </a:prstGeom>
        </p:spPr>
      </p:pic>
      <p:pic>
        <p:nvPicPr>
          <p:cNvPr id="5" name="Picture 4" descr="Die beliebten Birchmeier-Trichter werden wegen des durchdachten  Konstruktionsprinzips sehr universell eingesetzt. Der Auffangring am  Trichter reduziert das Überschwappen und Verspritzen der Flüssigkeit.">
            <a:extLst>
              <a:ext uri="{FF2B5EF4-FFF2-40B4-BE49-F238E27FC236}">
                <a16:creationId xmlns:a16="http://schemas.microsoft.com/office/drawing/2014/main" id="{7FF7FCEE-A1E8-219A-98F1-F245A4981104}"/>
              </a:ext>
            </a:extLst>
          </p:cNvPr>
          <p:cNvPicPr>
            <a:picLocks noChangeAspect="1"/>
          </p:cNvPicPr>
          <p:nvPr/>
        </p:nvPicPr>
        <p:blipFill>
          <a:blip r:embed="rId4">
            <a:clrChange>
              <a:clrFrom>
                <a:srgbClr val="FFFFFF"/>
              </a:clrFrom>
              <a:clrTo>
                <a:srgbClr val="FFFFFF">
                  <a:alpha val="0"/>
                </a:srgbClr>
              </a:clrTo>
            </a:clrChange>
          </a:blip>
          <a:srcRect l="18764" r="16202"/>
          <a:stretch>
            <a:fillRect/>
          </a:stretch>
        </p:blipFill>
        <p:spPr>
          <a:xfrm>
            <a:off x="9637037" y="3372512"/>
            <a:ext cx="2038864" cy="2090057"/>
          </a:xfrm>
          <a:prstGeom prst="rect">
            <a:avLst/>
          </a:prstGeom>
        </p:spPr>
      </p:pic>
    </p:spTree>
    <p:extLst>
      <p:ext uri="{BB962C8B-B14F-4D97-AF65-F5344CB8AC3E}">
        <p14:creationId xmlns:p14="http://schemas.microsoft.com/office/powerpoint/2010/main" val="242399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E0AB1-7BFD-BE6E-5F85-7E6ADE16158D}"/>
              </a:ext>
            </a:extLst>
          </p:cNvPr>
          <p:cNvSpPr>
            <a:spLocks noGrp="1"/>
          </p:cNvSpPr>
          <p:nvPr>
            <p:ph type="title"/>
          </p:nvPr>
        </p:nvSpPr>
        <p:spPr/>
        <p:txBody>
          <a:bodyPr/>
          <a:lstStyle/>
          <a:p>
            <a:r>
              <a:rPr lang="de-CH" dirty="0"/>
              <a:t>Was denn stattdessen?</a:t>
            </a:r>
          </a:p>
        </p:txBody>
      </p:sp>
      <p:sp>
        <p:nvSpPr>
          <p:cNvPr id="3" name="Content Placeholder 2">
            <a:extLst>
              <a:ext uri="{FF2B5EF4-FFF2-40B4-BE49-F238E27FC236}">
                <a16:creationId xmlns:a16="http://schemas.microsoft.com/office/drawing/2014/main" id="{C1CA696F-C6ED-60BC-064B-AEA7642E3254}"/>
              </a:ext>
            </a:extLst>
          </p:cNvPr>
          <p:cNvSpPr>
            <a:spLocks noGrp="1"/>
          </p:cNvSpPr>
          <p:nvPr>
            <p:ph idx="1"/>
          </p:nvPr>
        </p:nvSpPr>
        <p:spPr>
          <a:xfrm>
            <a:off x="516099" y="1093305"/>
            <a:ext cx="7966816" cy="4559911"/>
          </a:xfrm>
        </p:spPr>
        <p:txBody>
          <a:bodyPr/>
          <a:lstStyle/>
          <a:p>
            <a:pPr>
              <a:spcBef>
                <a:spcPts val="600"/>
              </a:spcBef>
            </a:pPr>
            <a:r>
              <a:rPr lang="de-CH" dirty="0"/>
              <a:t>Prüft Produkte nach deren nutzbaren Eigenschaften, nicht auf Label!</a:t>
            </a:r>
          </a:p>
          <a:p>
            <a:pPr>
              <a:spcBef>
                <a:spcPts val="600"/>
              </a:spcBef>
            </a:pPr>
            <a:r>
              <a:rPr lang="de-CH" dirty="0"/>
              <a:t>Entwickelt eigene, Bio-Label-unabhängige, Qualitätskriterien, z.B.: </a:t>
            </a:r>
          </a:p>
          <a:p>
            <a:pPr marL="285750" indent="-285750">
              <a:spcBef>
                <a:spcPts val="600"/>
              </a:spcBef>
              <a:buFont typeface="Arial" panose="020B0604020202020204" pitchFamily="34" charset="0"/>
              <a:buChar char="•"/>
            </a:pPr>
            <a:r>
              <a:rPr lang="de-CH" dirty="0"/>
              <a:t>Alte Sorten wegen breiteren Geschmacks-Spektrum</a:t>
            </a:r>
          </a:p>
          <a:p>
            <a:pPr marL="285750" indent="-285750">
              <a:spcBef>
                <a:spcPts val="600"/>
              </a:spcBef>
              <a:buFont typeface="Arial" panose="020B0604020202020204" pitchFamily="34" charset="0"/>
              <a:buChar char="•"/>
            </a:pPr>
            <a:r>
              <a:rPr lang="de-CH" dirty="0"/>
              <a:t>Obst und Früchte nach Geschmack </a:t>
            </a:r>
          </a:p>
          <a:p>
            <a:pPr marL="285750" indent="-285750">
              <a:spcBef>
                <a:spcPts val="600"/>
              </a:spcBef>
              <a:buFont typeface="Arial" panose="020B0604020202020204" pitchFamily="34" charset="0"/>
              <a:buChar char="•"/>
            </a:pPr>
            <a:r>
              <a:rPr lang="de-CH" dirty="0"/>
              <a:t>Stoffe/Leder nach Nutzen</a:t>
            </a:r>
          </a:p>
          <a:p>
            <a:pPr marL="285750" indent="-285750">
              <a:spcBef>
                <a:spcPts val="600"/>
              </a:spcBef>
              <a:buFont typeface="Arial" panose="020B0604020202020204" pitchFamily="34" charset="0"/>
              <a:buChar char="•"/>
            </a:pPr>
            <a:r>
              <a:rPr lang="de-CH" dirty="0"/>
              <a:t>Blumen nach Farbe und Haltbarkeit</a:t>
            </a:r>
          </a:p>
          <a:p>
            <a:pPr marL="285750" indent="-285750">
              <a:spcBef>
                <a:spcPts val="600"/>
              </a:spcBef>
              <a:buFont typeface="Arial" panose="020B0604020202020204" pitchFamily="34" charset="0"/>
              <a:buChar char="•"/>
            </a:pPr>
            <a:r>
              <a:rPr lang="de-CH" dirty="0"/>
              <a:t>Reine Fütterung mit Riebel-Mais</a:t>
            </a:r>
          </a:p>
          <a:p>
            <a:pPr>
              <a:spcBef>
                <a:spcPts val="600"/>
              </a:spcBef>
            </a:pPr>
            <a:endParaRPr lang="de-CH" dirty="0"/>
          </a:p>
          <a:p>
            <a:pPr>
              <a:spcBef>
                <a:spcPts val="600"/>
              </a:spcBef>
            </a:pPr>
            <a:r>
              <a:rPr lang="de-CH" dirty="0"/>
              <a:t>Zusätzlich hilft sicher:</a:t>
            </a:r>
          </a:p>
          <a:p>
            <a:pPr marL="285750" indent="-285750">
              <a:spcBef>
                <a:spcPts val="600"/>
              </a:spcBef>
              <a:buFont typeface="Arial" panose="020B0604020202020204" pitchFamily="34" charset="0"/>
              <a:buChar char="•"/>
            </a:pPr>
            <a:r>
              <a:rPr lang="de-CH" dirty="0"/>
              <a:t>Direkt-Vermarktung (regionale Landwirtschaft) unterstützen</a:t>
            </a:r>
          </a:p>
          <a:p>
            <a:pPr marL="285750" indent="-285750">
              <a:spcBef>
                <a:spcPts val="600"/>
              </a:spcBef>
              <a:buFont typeface="Arial" panose="020B0604020202020204" pitchFamily="34" charset="0"/>
              <a:buChar char="•"/>
            </a:pPr>
            <a:r>
              <a:rPr lang="de-CH" dirty="0"/>
              <a:t>Tierwohl-orientierte Haltung</a:t>
            </a:r>
            <a:br>
              <a:rPr lang="de-CH" dirty="0"/>
            </a:br>
            <a:r>
              <a:rPr lang="de-CH" dirty="0"/>
              <a:t>(keine Produkt-Qualität aber ethische Gründe)</a:t>
            </a:r>
          </a:p>
        </p:txBody>
      </p:sp>
      <p:sp>
        <p:nvSpPr>
          <p:cNvPr id="4" name="Slide Number Placeholder 3">
            <a:extLst>
              <a:ext uri="{FF2B5EF4-FFF2-40B4-BE49-F238E27FC236}">
                <a16:creationId xmlns:a16="http://schemas.microsoft.com/office/drawing/2014/main" id="{1D3E0B12-8F65-89B4-FD8E-7073A3505D21}"/>
              </a:ext>
            </a:extLst>
          </p:cNvPr>
          <p:cNvSpPr>
            <a:spLocks noGrp="1"/>
          </p:cNvSpPr>
          <p:nvPr>
            <p:ph type="sldNum" sz="quarter" idx="12"/>
          </p:nvPr>
        </p:nvSpPr>
        <p:spPr/>
        <p:txBody>
          <a:bodyPr/>
          <a:lstStyle/>
          <a:p>
            <a:fld id="{5A33CB2A-1702-4C1D-9CC4-8D472D39F19E}" type="slidenum">
              <a:rPr lang="en-US" smtClean="0"/>
              <a:t>14</a:t>
            </a:fld>
            <a:endParaRPr lang="en-US"/>
          </a:p>
        </p:txBody>
      </p:sp>
      <p:pic>
        <p:nvPicPr>
          <p:cNvPr id="5" name="Picture 4" descr="Obst von A-Z: Diese Obstsorten solltest Du kennen">
            <a:extLst>
              <a:ext uri="{FF2B5EF4-FFF2-40B4-BE49-F238E27FC236}">
                <a16:creationId xmlns:a16="http://schemas.microsoft.com/office/drawing/2014/main" id="{C75F48A7-3CA1-BFBD-236B-E108B4C747E3}"/>
              </a:ext>
            </a:extLst>
          </p:cNvPr>
          <p:cNvPicPr>
            <a:picLocks noChangeAspect="1"/>
          </p:cNvPicPr>
          <p:nvPr/>
        </p:nvPicPr>
        <p:blipFill>
          <a:blip r:embed="rId2"/>
          <a:stretch>
            <a:fillRect/>
          </a:stretch>
        </p:blipFill>
        <p:spPr>
          <a:xfrm>
            <a:off x="7667367" y="139215"/>
            <a:ext cx="2483708" cy="2483708"/>
          </a:xfrm>
          <a:prstGeom prst="rect">
            <a:avLst/>
          </a:prstGeom>
        </p:spPr>
      </p:pic>
      <p:pic>
        <p:nvPicPr>
          <p:cNvPr id="6" name="Picture 5" descr="Direktvermarktung: Vermarktungswege im Vergleich | agrarheute.com">
            <a:extLst>
              <a:ext uri="{FF2B5EF4-FFF2-40B4-BE49-F238E27FC236}">
                <a16:creationId xmlns:a16="http://schemas.microsoft.com/office/drawing/2014/main" id="{626565E1-E853-5786-078D-8C1CC3149780}"/>
              </a:ext>
            </a:extLst>
          </p:cNvPr>
          <p:cNvPicPr>
            <a:picLocks noChangeAspect="1"/>
          </p:cNvPicPr>
          <p:nvPr/>
        </p:nvPicPr>
        <p:blipFill>
          <a:blip r:embed="rId3"/>
          <a:stretch>
            <a:fillRect/>
          </a:stretch>
        </p:blipFill>
        <p:spPr>
          <a:xfrm>
            <a:off x="8616851" y="3124715"/>
            <a:ext cx="3369844" cy="2614999"/>
          </a:xfrm>
          <a:prstGeom prst="rect">
            <a:avLst/>
          </a:prstGeom>
        </p:spPr>
      </p:pic>
      <p:pic>
        <p:nvPicPr>
          <p:cNvPr id="7" name="Picture 6" descr="Mutterkuhhaltung im Stall | Stallbedarf24 Ratgeber">
            <a:extLst>
              <a:ext uri="{FF2B5EF4-FFF2-40B4-BE49-F238E27FC236}">
                <a16:creationId xmlns:a16="http://schemas.microsoft.com/office/drawing/2014/main" id="{6A0D77D9-9022-7223-5980-809847FAF0A6}"/>
              </a:ext>
            </a:extLst>
          </p:cNvPr>
          <p:cNvPicPr>
            <a:picLocks noChangeAspect="1"/>
          </p:cNvPicPr>
          <p:nvPr/>
        </p:nvPicPr>
        <p:blipFill>
          <a:blip r:embed="rId4"/>
          <a:srcRect t="7004" b="9267"/>
          <a:stretch>
            <a:fillRect/>
          </a:stretch>
        </p:blipFill>
        <p:spPr>
          <a:xfrm>
            <a:off x="7058897" y="5221400"/>
            <a:ext cx="2814251" cy="1569308"/>
          </a:xfrm>
          <a:prstGeom prst="rect">
            <a:avLst/>
          </a:prstGeom>
        </p:spPr>
      </p:pic>
      <p:pic>
        <p:nvPicPr>
          <p:cNvPr id="8" name="Picture 7" descr="Ribelmais Poulet">
            <a:extLst>
              <a:ext uri="{FF2B5EF4-FFF2-40B4-BE49-F238E27FC236}">
                <a16:creationId xmlns:a16="http://schemas.microsoft.com/office/drawing/2014/main" id="{160A2D90-DA65-A462-A3C5-361557AA25A0}"/>
              </a:ext>
            </a:extLst>
          </p:cNvPr>
          <p:cNvPicPr>
            <a:picLocks noChangeAspect="1"/>
          </p:cNvPicPr>
          <p:nvPr/>
        </p:nvPicPr>
        <p:blipFill>
          <a:blip r:embed="rId5"/>
          <a:stretch>
            <a:fillRect/>
          </a:stretch>
        </p:blipFill>
        <p:spPr>
          <a:xfrm>
            <a:off x="10003309" y="1047750"/>
            <a:ext cx="2076965" cy="2076965"/>
          </a:xfrm>
          <a:prstGeom prst="rect">
            <a:avLst/>
          </a:prstGeom>
        </p:spPr>
      </p:pic>
      <p:sp>
        <p:nvSpPr>
          <p:cNvPr id="9" name="Rectangle: Rounded Corners 8">
            <a:extLst>
              <a:ext uri="{FF2B5EF4-FFF2-40B4-BE49-F238E27FC236}">
                <a16:creationId xmlns:a16="http://schemas.microsoft.com/office/drawing/2014/main" id="{7E62EE50-8191-FAB2-03CF-2BA694E8106A}"/>
              </a:ext>
            </a:extLst>
          </p:cNvPr>
          <p:cNvSpPr/>
          <p:nvPr/>
        </p:nvSpPr>
        <p:spPr>
          <a:xfrm>
            <a:off x="4707924" y="2353916"/>
            <a:ext cx="3815348" cy="235982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CH" dirty="0"/>
              <a:t>Das erfordert leider Zeit und einige Testkäufe. </a:t>
            </a:r>
          </a:p>
          <a:p>
            <a:pPr algn="ctr">
              <a:spcBef>
                <a:spcPts val="1200"/>
              </a:spcBef>
            </a:pPr>
            <a:r>
              <a:rPr lang="de-CH" dirty="0"/>
              <a:t>Aber danach seid Ihr sicher und kauft nur das, was Euch wirklich einen Nutzen bringt.</a:t>
            </a:r>
          </a:p>
        </p:txBody>
      </p:sp>
    </p:spTree>
    <p:extLst>
      <p:ext uri="{BB962C8B-B14F-4D97-AF65-F5344CB8AC3E}">
        <p14:creationId xmlns:p14="http://schemas.microsoft.com/office/powerpoint/2010/main" val="291245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calcmode="lin" valueType="num">
                                      <p:cBhvr additive="base">
                                        <p:cTn id="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anim calcmode="lin" valueType="num">
                                      <p:cBhvr additive="base">
                                        <p:cTn id="1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9" end="9"/>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anim calcmode="lin" valueType="num">
                                      <p:cBhvr additive="base">
                                        <p:cTn id="1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aldbrand bei Bordeaux - 141'000 Menschen evakuiert – Vororte von Bordeaux  betroffen - News - SRF">
            <a:extLst>
              <a:ext uri="{FF2B5EF4-FFF2-40B4-BE49-F238E27FC236}">
                <a16:creationId xmlns:a16="http://schemas.microsoft.com/office/drawing/2014/main" id="{C0D434F2-D720-4111-0E8E-907A607E67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Freeform: Shape 7">
            <a:extLst>
              <a:ext uri="{FF2B5EF4-FFF2-40B4-BE49-F238E27FC236}">
                <a16:creationId xmlns:a16="http://schemas.microsoft.com/office/drawing/2014/main" id="{61C344B2-56F0-9C69-F2A5-172EB4949800}"/>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1D0C35A8-75C1-B556-0679-DC1B80AB0CC8}"/>
              </a:ext>
            </a:extLst>
          </p:cNvPr>
          <p:cNvSpPr txBox="1">
            <a:spLocks/>
          </p:cNvSpPr>
          <p:nvPr/>
        </p:nvSpPr>
        <p:spPr>
          <a:xfrm>
            <a:off x="7263863" y="6034208"/>
            <a:ext cx="4761123" cy="63558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lnSpc>
                <a:spcPct val="120000"/>
              </a:lnSpc>
            </a:pPr>
            <a:r>
              <a:rPr lang="en-US" dirty="0"/>
              <a:t>5 </a:t>
            </a:r>
            <a:r>
              <a:rPr lang="en-US" dirty="0" err="1"/>
              <a:t>Waldbrand</a:t>
            </a:r>
            <a:r>
              <a:rPr lang="en-US" dirty="0"/>
              <a:t>-Mythen</a:t>
            </a:r>
            <a:endParaRPr lang="de-CH" dirty="0"/>
          </a:p>
        </p:txBody>
      </p:sp>
      <p:sp>
        <p:nvSpPr>
          <p:cNvPr id="10" name="Subtitle 2">
            <a:extLst>
              <a:ext uri="{FF2B5EF4-FFF2-40B4-BE49-F238E27FC236}">
                <a16:creationId xmlns:a16="http://schemas.microsoft.com/office/drawing/2014/main" id="{EAED93FF-1F8A-16A8-6EED-6BE8C95371DB}"/>
              </a:ext>
            </a:extLst>
          </p:cNvPr>
          <p:cNvSpPr txBox="1">
            <a:spLocks/>
          </p:cNvSpPr>
          <p:nvPr/>
        </p:nvSpPr>
        <p:spPr>
          <a:xfrm>
            <a:off x="8374566" y="4077930"/>
            <a:ext cx="3753212" cy="1956278"/>
          </a:xfrm>
          <a:prstGeom prst="rect">
            <a:avLst/>
          </a:prstGeom>
        </p:spPr>
        <p:txBody>
          <a:bodyPr vert="horz" lIns="91440" tIns="45720" rIns="91440" bIns="45720" rtlCol="0" anchor="b">
            <a:normAutofit fontScale="925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3200" dirty="0" err="1"/>
              <a:t>Entstehung</a:t>
            </a:r>
            <a:r>
              <a:rPr lang="en-US" sz="3200" dirty="0"/>
              <a:t>, </a:t>
            </a:r>
            <a:r>
              <a:rPr lang="en-US" sz="3200" dirty="0" err="1"/>
              <a:t>Entkommen</a:t>
            </a:r>
            <a:r>
              <a:rPr lang="en-US" sz="3200" dirty="0"/>
              <a:t>, </a:t>
            </a:r>
            <a:r>
              <a:rPr lang="en-US" sz="3200" dirty="0" err="1"/>
              <a:t>Gegenmassnahmen</a:t>
            </a:r>
            <a:r>
              <a:rPr lang="en-US" sz="3200" dirty="0"/>
              <a:t> </a:t>
            </a:r>
          </a:p>
        </p:txBody>
      </p:sp>
      <p:sp>
        <p:nvSpPr>
          <p:cNvPr id="2" name="Scroll: Vertical 1">
            <a:extLst>
              <a:ext uri="{FF2B5EF4-FFF2-40B4-BE49-F238E27FC236}">
                <a16:creationId xmlns:a16="http://schemas.microsoft.com/office/drawing/2014/main" id="{C8EBD2D7-2AC4-74E9-266C-02271F7CAE47}"/>
              </a:ext>
            </a:extLst>
          </p:cNvPr>
          <p:cNvSpPr/>
          <p:nvPr/>
        </p:nvSpPr>
        <p:spPr>
          <a:xfrm rot="20126015">
            <a:off x="7294761" y="5956025"/>
            <a:ext cx="692150" cy="596900"/>
          </a:xfrm>
          <a:prstGeom prst="verticalScroll">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CH" sz="2800" b="1" dirty="0"/>
              <a:t>6</a:t>
            </a:r>
          </a:p>
        </p:txBody>
      </p:sp>
    </p:spTree>
    <p:extLst>
      <p:ext uri="{BB962C8B-B14F-4D97-AF65-F5344CB8AC3E}">
        <p14:creationId xmlns:p14="http://schemas.microsoft.com/office/powerpoint/2010/main" val="3510097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86F61-5921-DFD4-597D-3ECE95EB3506}"/>
              </a:ext>
            </a:extLst>
          </p:cNvPr>
          <p:cNvSpPr>
            <a:spLocks noGrp="1"/>
          </p:cNvSpPr>
          <p:nvPr>
            <p:ph type="title"/>
          </p:nvPr>
        </p:nvSpPr>
        <p:spPr/>
        <p:txBody>
          <a:bodyPr/>
          <a:lstStyle/>
          <a:p>
            <a:r>
              <a:rPr lang="de-CH" dirty="0"/>
              <a:t>Mythos 1: Glasscherben lösen Waldbrände aus</a:t>
            </a:r>
          </a:p>
        </p:txBody>
      </p:sp>
      <p:sp>
        <p:nvSpPr>
          <p:cNvPr id="3" name="Content Placeholder 2">
            <a:extLst>
              <a:ext uri="{FF2B5EF4-FFF2-40B4-BE49-F238E27FC236}">
                <a16:creationId xmlns:a16="http://schemas.microsoft.com/office/drawing/2014/main" id="{2839AF7E-B028-1815-86A7-4370EF5759B2}"/>
              </a:ext>
            </a:extLst>
          </p:cNvPr>
          <p:cNvSpPr>
            <a:spLocks noGrp="1"/>
          </p:cNvSpPr>
          <p:nvPr>
            <p:ph idx="1"/>
          </p:nvPr>
        </p:nvSpPr>
        <p:spPr>
          <a:xfrm>
            <a:off x="516099" y="1093305"/>
            <a:ext cx="5167151" cy="5220684"/>
          </a:xfrm>
        </p:spPr>
        <p:txBody>
          <a:bodyPr/>
          <a:lstStyle/>
          <a:p>
            <a:pPr>
              <a:spcBef>
                <a:spcPts val="600"/>
              </a:spcBef>
            </a:pPr>
            <a:r>
              <a:rPr lang="de-CH" b="1" dirty="0"/>
              <a:t>Falsch</a:t>
            </a:r>
            <a:r>
              <a:rPr lang="de-CH" dirty="0"/>
              <a:t> – zumindest praktisch. </a:t>
            </a:r>
          </a:p>
          <a:p>
            <a:pPr>
              <a:spcBef>
                <a:spcPts val="600"/>
              </a:spcBef>
            </a:pPr>
            <a:endParaRPr lang="de-CH" dirty="0"/>
          </a:p>
          <a:p>
            <a:pPr>
              <a:spcBef>
                <a:spcPts val="600"/>
              </a:spcBef>
            </a:pPr>
            <a:r>
              <a:rPr lang="de-CH" dirty="0"/>
              <a:t>Wissenschaftler der TU Braunschweig testeten 2006 in 120 Versuchen, ob sonnenbeschienene Flaschenböden (Temperaturen bis 330°C) Waldmaterial entzünden können. </a:t>
            </a:r>
          </a:p>
          <a:p>
            <a:pPr>
              <a:spcBef>
                <a:spcPts val="600"/>
              </a:spcBef>
            </a:pPr>
            <a:r>
              <a:rPr lang="de-CH" dirty="0"/>
              <a:t>Kein einziger Versuch führte zu einem Brand, nur schwarze Flecken entstanden. </a:t>
            </a:r>
          </a:p>
          <a:p>
            <a:pPr>
              <a:spcBef>
                <a:spcPts val="600"/>
              </a:spcBef>
            </a:pPr>
            <a:endParaRPr lang="de-CH" dirty="0"/>
          </a:p>
          <a:p>
            <a:pPr>
              <a:spcBef>
                <a:spcPts val="600"/>
              </a:spcBef>
            </a:pPr>
            <a:r>
              <a:rPr lang="de-CH" b="1" dirty="0"/>
              <a:t>FAZIT</a:t>
            </a:r>
          </a:p>
          <a:p>
            <a:pPr>
              <a:spcBef>
                <a:spcPts val="600"/>
              </a:spcBef>
            </a:pPr>
            <a:r>
              <a:rPr lang="de-CH" dirty="0"/>
              <a:t>Theoretisch möglich, praktisch sehr unwahrscheinlich.</a:t>
            </a:r>
          </a:p>
          <a:p>
            <a:pPr>
              <a:spcBef>
                <a:spcPts val="600"/>
              </a:spcBef>
            </a:pPr>
            <a:endParaRPr lang="de-CH" dirty="0"/>
          </a:p>
        </p:txBody>
      </p:sp>
      <p:sp>
        <p:nvSpPr>
          <p:cNvPr id="4" name="Slide Number Placeholder 3">
            <a:extLst>
              <a:ext uri="{FF2B5EF4-FFF2-40B4-BE49-F238E27FC236}">
                <a16:creationId xmlns:a16="http://schemas.microsoft.com/office/drawing/2014/main" id="{81AEECD6-D027-29C8-2E67-5BCE7802E3CB}"/>
              </a:ext>
            </a:extLst>
          </p:cNvPr>
          <p:cNvSpPr>
            <a:spLocks noGrp="1"/>
          </p:cNvSpPr>
          <p:nvPr>
            <p:ph type="sldNum" sz="quarter" idx="12"/>
          </p:nvPr>
        </p:nvSpPr>
        <p:spPr/>
        <p:txBody>
          <a:bodyPr/>
          <a:lstStyle/>
          <a:p>
            <a:fld id="{5A33CB2A-1702-4C1D-9CC4-8D472D39F19E}" type="slidenum">
              <a:rPr lang="en-US" smtClean="0"/>
              <a:t>16</a:t>
            </a:fld>
            <a:endParaRPr lang="en-US"/>
          </a:p>
        </p:txBody>
      </p:sp>
      <p:pic>
        <p:nvPicPr>
          <p:cNvPr id="5" name="Picture 4" descr="Nein, eine Glasscherbe kann wohl keinen Waldbrand verursachen | BR24">
            <a:extLst>
              <a:ext uri="{FF2B5EF4-FFF2-40B4-BE49-F238E27FC236}">
                <a16:creationId xmlns:a16="http://schemas.microsoft.com/office/drawing/2014/main" id="{76797CE2-B8F7-A9AB-53A1-0C7F52BB26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6141" y="1990492"/>
            <a:ext cx="5649760" cy="3175000"/>
          </a:xfrm>
          <a:prstGeom prst="rect">
            <a:avLst/>
          </a:prstGeom>
        </p:spPr>
      </p:pic>
      <p:sp>
        <p:nvSpPr>
          <p:cNvPr id="6" name="&quot;Not Allowed&quot; Symbol 5">
            <a:extLst>
              <a:ext uri="{FF2B5EF4-FFF2-40B4-BE49-F238E27FC236}">
                <a16:creationId xmlns:a16="http://schemas.microsoft.com/office/drawing/2014/main" id="{F48D8B4E-E88D-5D94-6EE4-E86B2012A868}"/>
              </a:ext>
            </a:extLst>
          </p:cNvPr>
          <p:cNvSpPr/>
          <p:nvPr/>
        </p:nvSpPr>
        <p:spPr>
          <a:xfrm>
            <a:off x="6887559" y="1757916"/>
            <a:ext cx="3784600" cy="3784600"/>
          </a:xfrm>
          <a:prstGeom prst="noSmoking">
            <a:avLst>
              <a:gd name="adj" fmla="val 11366"/>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Tree>
    <p:extLst>
      <p:ext uri="{BB962C8B-B14F-4D97-AF65-F5344CB8AC3E}">
        <p14:creationId xmlns:p14="http://schemas.microsoft.com/office/powerpoint/2010/main" val="359972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244DB-E607-6E1A-792A-67F9A4F70DD1}"/>
              </a:ext>
            </a:extLst>
          </p:cNvPr>
          <p:cNvSpPr>
            <a:spLocks noGrp="1"/>
          </p:cNvSpPr>
          <p:nvPr>
            <p:ph type="title"/>
          </p:nvPr>
        </p:nvSpPr>
        <p:spPr/>
        <p:txBody>
          <a:bodyPr/>
          <a:lstStyle/>
          <a:p>
            <a:r>
              <a:rPr lang="de-CH" dirty="0"/>
              <a:t>Mythos 2: Vor einem Waldbrand kann man davonrennen </a:t>
            </a:r>
          </a:p>
        </p:txBody>
      </p:sp>
      <p:sp>
        <p:nvSpPr>
          <p:cNvPr id="3" name="Content Placeholder 2">
            <a:extLst>
              <a:ext uri="{FF2B5EF4-FFF2-40B4-BE49-F238E27FC236}">
                <a16:creationId xmlns:a16="http://schemas.microsoft.com/office/drawing/2014/main" id="{2FD6EBA0-B3F0-76A2-0C84-DC86E6E981FA}"/>
              </a:ext>
            </a:extLst>
          </p:cNvPr>
          <p:cNvSpPr>
            <a:spLocks noGrp="1"/>
          </p:cNvSpPr>
          <p:nvPr>
            <p:ph idx="1"/>
          </p:nvPr>
        </p:nvSpPr>
        <p:spPr>
          <a:xfrm>
            <a:off x="516099" y="1093305"/>
            <a:ext cx="5205251" cy="5220684"/>
          </a:xfrm>
        </p:spPr>
        <p:txBody>
          <a:bodyPr/>
          <a:lstStyle/>
          <a:p>
            <a:r>
              <a:rPr lang="de-CH" b="1" dirty="0"/>
              <a:t>Gefährlicher Irrtum!</a:t>
            </a:r>
          </a:p>
          <a:p>
            <a:endParaRPr lang="de-CH" dirty="0"/>
          </a:p>
          <a:p>
            <a:r>
              <a:rPr lang="de-CH" dirty="0"/>
              <a:t>Feuer breitet sich oft mit bis zu 20 km/h aus, an steilen Hängen durch Kamineffekt sogar bis zu 70 km/h – schneller als jeder Mensch rennen kann. </a:t>
            </a:r>
          </a:p>
          <a:p>
            <a:r>
              <a:rPr lang="de-CH" dirty="0"/>
              <a:t>Empfehlung: Flucht Richtung Tal, enge Täler meiden (Kamineffekt-Gefahr).</a:t>
            </a:r>
          </a:p>
          <a:p>
            <a:endParaRPr lang="de-CH" dirty="0"/>
          </a:p>
          <a:p>
            <a:r>
              <a:rPr lang="de-CH" b="1" dirty="0"/>
              <a:t>FAZIT</a:t>
            </a:r>
          </a:p>
          <a:p>
            <a:r>
              <a:rPr lang="de-CH" dirty="0"/>
              <a:t>Rechtzeitig für Abstand sorgen, früh fliehen</a:t>
            </a:r>
          </a:p>
          <a:p>
            <a:endParaRPr lang="de-CH" dirty="0"/>
          </a:p>
        </p:txBody>
      </p:sp>
      <p:sp>
        <p:nvSpPr>
          <p:cNvPr id="4" name="Slide Number Placeholder 3">
            <a:extLst>
              <a:ext uri="{FF2B5EF4-FFF2-40B4-BE49-F238E27FC236}">
                <a16:creationId xmlns:a16="http://schemas.microsoft.com/office/drawing/2014/main" id="{FF88E603-F0DC-AE3F-37A3-C30052966F78}"/>
              </a:ext>
            </a:extLst>
          </p:cNvPr>
          <p:cNvSpPr>
            <a:spLocks noGrp="1"/>
          </p:cNvSpPr>
          <p:nvPr>
            <p:ph type="sldNum" sz="quarter" idx="12"/>
          </p:nvPr>
        </p:nvSpPr>
        <p:spPr/>
        <p:txBody>
          <a:bodyPr/>
          <a:lstStyle/>
          <a:p>
            <a:fld id="{5A33CB2A-1702-4C1D-9CC4-8D472D39F19E}" type="slidenum">
              <a:rPr lang="en-US" smtClean="0"/>
              <a:t>17</a:t>
            </a:fld>
            <a:endParaRPr lang="en-US"/>
          </a:p>
        </p:txBody>
      </p:sp>
      <p:pic>
        <p:nvPicPr>
          <p:cNvPr id="5" name="Picture 4" descr="Der Sommer der Extreme: Bilder einer weltweiten Krise">
            <a:extLst>
              <a:ext uri="{FF2B5EF4-FFF2-40B4-BE49-F238E27FC236}">
                <a16:creationId xmlns:a16="http://schemas.microsoft.com/office/drawing/2014/main" id="{7937B798-77E3-D06B-A3A6-7F6C6511537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206235" y="1771650"/>
            <a:ext cx="5150156" cy="3759200"/>
          </a:xfrm>
          <a:prstGeom prst="rect">
            <a:avLst/>
          </a:prstGeom>
        </p:spPr>
      </p:pic>
      <p:sp>
        <p:nvSpPr>
          <p:cNvPr id="9" name="&quot;Not Allowed&quot; Symbol 8">
            <a:extLst>
              <a:ext uri="{FF2B5EF4-FFF2-40B4-BE49-F238E27FC236}">
                <a16:creationId xmlns:a16="http://schemas.microsoft.com/office/drawing/2014/main" id="{FB12E28A-2E2E-9F8B-1B45-966448CCB00F}"/>
              </a:ext>
            </a:extLst>
          </p:cNvPr>
          <p:cNvSpPr/>
          <p:nvPr/>
        </p:nvSpPr>
        <p:spPr>
          <a:xfrm>
            <a:off x="6887559" y="1757916"/>
            <a:ext cx="3784600" cy="3784600"/>
          </a:xfrm>
          <a:prstGeom prst="noSmoking">
            <a:avLst>
              <a:gd name="adj" fmla="val 11366"/>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Tree>
    <p:extLst>
      <p:ext uri="{BB962C8B-B14F-4D97-AF65-F5344CB8AC3E}">
        <p14:creationId xmlns:p14="http://schemas.microsoft.com/office/powerpoint/2010/main" val="263659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46A39-CA73-C237-D2BC-43655FE68631}"/>
              </a:ext>
            </a:extLst>
          </p:cNvPr>
          <p:cNvSpPr>
            <a:spLocks noGrp="1"/>
          </p:cNvSpPr>
          <p:nvPr>
            <p:ph type="title"/>
          </p:nvPr>
        </p:nvSpPr>
        <p:spPr/>
        <p:txBody>
          <a:bodyPr/>
          <a:lstStyle/>
          <a:p>
            <a:r>
              <a:rPr lang="de-CH" dirty="0"/>
              <a:t>Mythos 3: Totholz raus, dann brennt’s nicht mehr</a:t>
            </a:r>
          </a:p>
        </p:txBody>
      </p:sp>
      <p:sp>
        <p:nvSpPr>
          <p:cNvPr id="3" name="Content Placeholder 2">
            <a:extLst>
              <a:ext uri="{FF2B5EF4-FFF2-40B4-BE49-F238E27FC236}">
                <a16:creationId xmlns:a16="http://schemas.microsoft.com/office/drawing/2014/main" id="{51769AD5-5D49-AEB2-812E-9AD0E8E28ED1}"/>
              </a:ext>
            </a:extLst>
          </p:cNvPr>
          <p:cNvSpPr>
            <a:spLocks noGrp="1"/>
          </p:cNvSpPr>
          <p:nvPr>
            <p:ph idx="1"/>
          </p:nvPr>
        </p:nvSpPr>
        <p:spPr>
          <a:xfrm>
            <a:off x="516099" y="1093305"/>
            <a:ext cx="5211602" cy="5220684"/>
          </a:xfrm>
        </p:spPr>
        <p:txBody>
          <a:bodyPr/>
          <a:lstStyle/>
          <a:p>
            <a:r>
              <a:rPr lang="de-CH" b="1" dirty="0"/>
              <a:t>Zu pauschal</a:t>
            </a:r>
          </a:p>
          <a:p>
            <a:endParaRPr lang="de-CH" dirty="0"/>
          </a:p>
          <a:p>
            <a:r>
              <a:rPr lang="de-CH" dirty="0"/>
              <a:t>Richtig ist: Dicke, feuchte Stämme bremsen eher einen Brand; dünnes trockenes Material wie Äste, Laub und Nadeln erhöht dagegen die Brandgefahr erheblich. </a:t>
            </a:r>
          </a:p>
          <a:p>
            <a:r>
              <a:rPr lang="de-CH" dirty="0"/>
              <a:t>Wichtiger als komplette Beseitigung ist ein durchdachter Waldbau (Mischwälder mit geschlossenem Kronendach) sowie gezieltes Entfernen von Feinreisig in Siedlungsnähe.</a:t>
            </a:r>
          </a:p>
          <a:p>
            <a:endParaRPr lang="de-CH" dirty="0"/>
          </a:p>
          <a:p>
            <a:r>
              <a:rPr lang="de-CH" b="1" dirty="0"/>
              <a:t>FAZIT</a:t>
            </a:r>
          </a:p>
          <a:p>
            <a:r>
              <a:rPr lang="de-CH" dirty="0"/>
              <a:t>Ja aber nur in der Nähe von Siedlungen</a:t>
            </a:r>
          </a:p>
          <a:p>
            <a:endParaRPr lang="de-CH" dirty="0"/>
          </a:p>
        </p:txBody>
      </p:sp>
      <p:sp>
        <p:nvSpPr>
          <p:cNvPr id="4" name="Slide Number Placeholder 3">
            <a:extLst>
              <a:ext uri="{FF2B5EF4-FFF2-40B4-BE49-F238E27FC236}">
                <a16:creationId xmlns:a16="http://schemas.microsoft.com/office/drawing/2014/main" id="{AC6281B4-8F9C-4DB7-2F63-5610AE4003BD}"/>
              </a:ext>
            </a:extLst>
          </p:cNvPr>
          <p:cNvSpPr>
            <a:spLocks noGrp="1"/>
          </p:cNvSpPr>
          <p:nvPr>
            <p:ph type="sldNum" sz="quarter" idx="12"/>
          </p:nvPr>
        </p:nvSpPr>
        <p:spPr/>
        <p:txBody>
          <a:bodyPr/>
          <a:lstStyle/>
          <a:p>
            <a:fld id="{5A33CB2A-1702-4C1D-9CC4-8D472D39F19E}" type="slidenum">
              <a:rPr lang="en-US" smtClean="0"/>
              <a:t>18</a:t>
            </a:fld>
            <a:endParaRPr lang="en-US"/>
          </a:p>
        </p:txBody>
      </p:sp>
      <p:pic>
        <p:nvPicPr>
          <p:cNvPr id="5" name="Picture 4" descr="Totholz: besondere Gefahren erfordern besondere Sicherheitsmassnahmen -  waldwissen.net">
            <a:extLst>
              <a:ext uri="{FF2B5EF4-FFF2-40B4-BE49-F238E27FC236}">
                <a16:creationId xmlns:a16="http://schemas.microsoft.com/office/drawing/2014/main" id="{259AECB4-4F4B-1F3E-12FF-27323B5933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1460" y="1131897"/>
            <a:ext cx="3516730" cy="5143500"/>
          </a:xfrm>
          <a:prstGeom prst="rect">
            <a:avLst/>
          </a:prstGeom>
        </p:spPr>
      </p:pic>
      <p:sp>
        <p:nvSpPr>
          <p:cNvPr id="7" name="&quot;Not Allowed&quot; Symbol 6">
            <a:extLst>
              <a:ext uri="{FF2B5EF4-FFF2-40B4-BE49-F238E27FC236}">
                <a16:creationId xmlns:a16="http://schemas.microsoft.com/office/drawing/2014/main" id="{A31B006E-954F-39AF-B329-24F191B6DB42}"/>
              </a:ext>
            </a:extLst>
          </p:cNvPr>
          <p:cNvSpPr/>
          <p:nvPr/>
        </p:nvSpPr>
        <p:spPr>
          <a:xfrm>
            <a:off x="6887559" y="1757916"/>
            <a:ext cx="3784600" cy="3784600"/>
          </a:xfrm>
          <a:prstGeom prst="noSmoking">
            <a:avLst>
              <a:gd name="adj" fmla="val 11366"/>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8" name="TextBox 7">
            <a:extLst>
              <a:ext uri="{FF2B5EF4-FFF2-40B4-BE49-F238E27FC236}">
                <a16:creationId xmlns:a16="http://schemas.microsoft.com/office/drawing/2014/main" id="{3DBC81E4-3CDE-8451-16AB-397FF7E17E63}"/>
              </a:ext>
            </a:extLst>
          </p:cNvPr>
          <p:cNvSpPr txBox="1"/>
          <p:nvPr/>
        </p:nvSpPr>
        <p:spPr>
          <a:xfrm>
            <a:off x="7931150" y="730249"/>
            <a:ext cx="1362660" cy="4637589"/>
          </a:xfrm>
          <a:prstGeom prst="rect">
            <a:avLst/>
          </a:prstGeom>
          <a:noFill/>
        </p:spPr>
        <p:txBody>
          <a:bodyPr wrap="none" rtlCol="0">
            <a:noAutofit/>
          </a:bodyPr>
          <a:lstStyle/>
          <a:p>
            <a:pPr algn="l"/>
            <a:r>
              <a:rPr lang="de-CH" sz="36000" b="1" dirty="0">
                <a:solidFill>
                  <a:srgbClr val="00B05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738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16F90-D2A7-427B-8926-24D4A09E4ED5}"/>
              </a:ext>
            </a:extLst>
          </p:cNvPr>
          <p:cNvSpPr>
            <a:spLocks noGrp="1"/>
          </p:cNvSpPr>
          <p:nvPr>
            <p:ph type="title"/>
          </p:nvPr>
        </p:nvSpPr>
        <p:spPr/>
        <p:txBody>
          <a:bodyPr/>
          <a:lstStyle/>
          <a:p>
            <a:r>
              <a:rPr lang="de-CH" dirty="0"/>
              <a:t>Mythos 4: Waldbrände sind vermeidbar</a:t>
            </a:r>
          </a:p>
        </p:txBody>
      </p:sp>
      <p:sp>
        <p:nvSpPr>
          <p:cNvPr id="3" name="Content Placeholder 2">
            <a:extLst>
              <a:ext uri="{FF2B5EF4-FFF2-40B4-BE49-F238E27FC236}">
                <a16:creationId xmlns:a16="http://schemas.microsoft.com/office/drawing/2014/main" id="{5EBA0BEE-AE30-5AE5-B399-A55E7FC9E9AB}"/>
              </a:ext>
            </a:extLst>
          </p:cNvPr>
          <p:cNvSpPr>
            <a:spLocks noGrp="1"/>
          </p:cNvSpPr>
          <p:nvPr>
            <p:ph idx="1"/>
          </p:nvPr>
        </p:nvSpPr>
        <p:spPr>
          <a:xfrm>
            <a:off x="516099" y="1099655"/>
            <a:ext cx="5224302" cy="5220684"/>
          </a:xfrm>
        </p:spPr>
        <p:txBody>
          <a:bodyPr/>
          <a:lstStyle/>
          <a:p>
            <a:r>
              <a:rPr lang="de-CH" b="1" dirty="0"/>
              <a:t>Unrealistisch</a:t>
            </a:r>
          </a:p>
          <a:p>
            <a:endParaRPr lang="de-CH" dirty="0"/>
          </a:p>
          <a:p>
            <a:r>
              <a:rPr lang="de-CH" dirty="0"/>
              <a:t>Auch wenn menschliche Fahrlässigkeit reduzierbar ist, bleiben Blitzschlag und Brandstiftung als Auslöser. </a:t>
            </a:r>
          </a:p>
          <a:p>
            <a:r>
              <a:rPr lang="de-CH" dirty="0"/>
              <a:t>Der Klimawandel verschärft zudem Trockenheit und Hitze. Prävention hilft (Warnungen, Schilder, Aufklärung, Schneisen schlagen, …)</a:t>
            </a:r>
          </a:p>
          <a:p>
            <a:endParaRPr lang="de-CH" dirty="0"/>
          </a:p>
          <a:p>
            <a:r>
              <a:rPr lang="de-CH" b="1" dirty="0"/>
              <a:t>FAZIT</a:t>
            </a:r>
          </a:p>
          <a:p>
            <a:r>
              <a:rPr lang="de-CH" dirty="0"/>
              <a:t>Prävention zählt – vollständige Vermeidung ist unmöglich.</a:t>
            </a:r>
          </a:p>
        </p:txBody>
      </p:sp>
      <p:sp>
        <p:nvSpPr>
          <p:cNvPr id="4" name="Slide Number Placeholder 3">
            <a:extLst>
              <a:ext uri="{FF2B5EF4-FFF2-40B4-BE49-F238E27FC236}">
                <a16:creationId xmlns:a16="http://schemas.microsoft.com/office/drawing/2014/main" id="{9F84C933-CE8C-DDE9-AB72-E0A6D0870937}"/>
              </a:ext>
            </a:extLst>
          </p:cNvPr>
          <p:cNvSpPr>
            <a:spLocks noGrp="1"/>
          </p:cNvSpPr>
          <p:nvPr>
            <p:ph type="sldNum" sz="quarter" idx="12"/>
          </p:nvPr>
        </p:nvSpPr>
        <p:spPr/>
        <p:txBody>
          <a:bodyPr/>
          <a:lstStyle/>
          <a:p>
            <a:fld id="{5A33CB2A-1702-4C1D-9CC4-8D472D39F19E}" type="slidenum">
              <a:rPr lang="en-US" smtClean="0"/>
              <a:t>19</a:t>
            </a:fld>
            <a:endParaRPr lang="en-US"/>
          </a:p>
        </p:txBody>
      </p:sp>
      <p:pic>
        <p:nvPicPr>
          <p:cNvPr id="5" name="Picture 4" descr="Waldbrandmanagement">
            <a:extLst>
              <a:ext uri="{FF2B5EF4-FFF2-40B4-BE49-F238E27FC236}">
                <a16:creationId xmlns:a16="http://schemas.microsoft.com/office/drawing/2014/main" id="{6A44229A-4EB6-8EC1-E72E-C6C7A43B2D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2368" y="1790700"/>
            <a:ext cx="5376333" cy="4032250"/>
          </a:xfrm>
          <a:prstGeom prst="rect">
            <a:avLst/>
          </a:prstGeom>
        </p:spPr>
      </p:pic>
      <p:sp>
        <p:nvSpPr>
          <p:cNvPr id="7" name="TextBox 6">
            <a:extLst>
              <a:ext uri="{FF2B5EF4-FFF2-40B4-BE49-F238E27FC236}">
                <a16:creationId xmlns:a16="http://schemas.microsoft.com/office/drawing/2014/main" id="{C55A4B79-589E-2092-44A2-7DB4F3D70105}"/>
              </a:ext>
            </a:extLst>
          </p:cNvPr>
          <p:cNvSpPr txBox="1"/>
          <p:nvPr/>
        </p:nvSpPr>
        <p:spPr>
          <a:xfrm>
            <a:off x="7931150" y="730249"/>
            <a:ext cx="1362660" cy="4637589"/>
          </a:xfrm>
          <a:prstGeom prst="rect">
            <a:avLst/>
          </a:prstGeom>
          <a:noFill/>
        </p:spPr>
        <p:txBody>
          <a:bodyPr wrap="none" rtlCol="0">
            <a:noAutofit/>
          </a:bodyPr>
          <a:lstStyle/>
          <a:p>
            <a:pPr algn="l"/>
            <a:r>
              <a:rPr lang="de-CH" sz="36000" b="1" dirty="0">
                <a:solidFill>
                  <a:srgbClr val="00B05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06908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D64A3-DF9A-C62E-824D-77E725A02827}"/>
              </a:ext>
            </a:extLst>
          </p:cNvPr>
          <p:cNvSpPr>
            <a:spLocks noGrp="1"/>
          </p:cNvSpPr>
          <p:nvPr>
            <p:ph type="ctrTitle"/>
          </p:nvPr>
        </p:nvSpPr>
        <p:spPr>
          <a:xfrm>
            <a:off x="4155707" y="148970"/>
            <a:ext cx="3797709" cy="676940"/>
          </a:xfrm>
        </p:spPr>
        <p:txBody>
          <a:bodyPr anchor="t"/>
          <a:lstStyle/>
          <a:p>
            <a:pPr algn="ctr"/>
            <a:r>
              <a:rPr lang="en-US" dirty="0" err="1"/>
              <a:t>Willkommen</a:t>
            </a:r>
            <a:r>
              <a:rPr lang="en-US" dirty="0"/>
              <a:t> </a:t>
            </a:r>
            <a:r>
              <a:rPr lang="en-US" dirty="0" err="1"/>
              <a:t>zur</a:t>
            </a:r>
            <a:r>
              <a:rPr lang="en-US" dirty="0"/>
              <a:t> </a:t>
            </a:r>
            <a:endParaRPr lang="de-CH" dirty="0"/>
          </a:p>
        </p:txBody>
      </p:sp>
      <p:sp>
        <p:nvSpPr>
          <p:cNvPr id="7" name="Rectangle 6">
            <a:extLst>
              <a:ext uri="{FF2B5EF4-FFF2-40B4-BE49-F238E27FC236}">
                <a16:creationId xmlns:a16="http://schemas.microsoft.com/office/drawing/2014/main" id="{2F06FFDB-047F-9FDF-4C0F-3167232BCE72}"/>
              </a:ext>
            </a:extLst>
          </p:cNvPr>
          <p:cNvSpPr/>
          <p:nvPr/>
        </p:nvSpPr>
        <p:spPr>
          <a:xfrm>
            <a:off x="10537723" y="0"/>
            <a:ext cx="1654277" cy="1122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8" name="Picture 7" descr="A silhouette of a person and person&#10;&#10;AI-generated content may be incorrect.">
            <a:extLst>
              <a:ext uri="{FF2B5EF4-FFF2-40B4-BE49-F238E27FC236}">
                <a16:creationId xmlns:a16="http://schemas.microsoft.com/office/drawing/2014/main" id="{C80CB2CD-2E23-624A-7E37-F55CEED27152}"/>
              </a:ext>
            </a:extLst>
          </p:cNvPr>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63381" y="207037"/>
            <a:ext cx="1001480" cy="864000"/>
          </a:xfrm>
          <a:prstGeom prst="rect">
            <a:avLst/>
          </a:prstGeom>
        </p:spPr>
      </p:pic>
      <p:sp>
        <p:nvSpPr>
          <p:cNvPr id="9" name="TextBox 8">
            <a:extLst>
              <a:ext uri="{FF2B5EF4-FFF2-40B4-BE49-F238E27FC236}">
                <a16:creationId xmlns:a16="http://schemas.microsoft.com/office/drawing/2014/main" id="{17FC2A30-EDBF-0E8A-416F-3AAEF3ADC013}"/>
              </a:ext>
            </a:extLst>
          </p:cNvPr>
          <p:cNvSpPr txBox="1"/>
          <p:nvPr/>
        </p:nvSpPr>
        <p:spPr>
          <a:xfrm>
            <a:off x="9987643" y="1054077"/>
            <a:ext cx="1880643" cy="830997"/>
          </a:xfrm>
          <a:prstGeom prst="rect">
            <a:avLst/>
          </a:prstGeom>
          <a:noFill/>
        </p:spPr>
        <p:txBody>
          <a:bodyPr wrap="none" rtlCol="0">
            <a:spAutoFit/>
          </a:bodyPr>
          <a:lstStyle/>
          <a:p>
            <a:r>
              <a:rPr lang="en-US" sz="2400" dirty="0" err="1">
                <a:latin typeface="Arial" panose="020B0604020202020204" pitchFamily="34" charset="0"/>
                <a:cs typeface="Arial" panose="020B0604020202020204" pitchFamily="34" charset="0"/>
              </a:rPr>
              <a:t>KoMi</a:t>
            </a:r>
            <a:r>
              <a:rPr lang="en-US" sz="2400" dirty="0">
                <a:latin typeface="Arial" panose="020B0604020202020204" pitchFamily="34" charset="0"/>
                <a:cs typeface="Arial" panose="020B0604020202020204" pitchFamily="34" charset="0"/>
              </a:rPr>
              <a:t>-Soirée</a:t>
            </a:r>
          </a:p>
          <a:p>
            <a:pPr algn="ctr"/>
            <a:r>
              <a:rPr lang="en-US" sz="2400" dirty="0">
                <a:latin typeface="Arial" panose="020B0604020202020204" pitchFamily="34" charset="0"/>
                <a:cs typeface="Arial" panose="020B0604020202020204" pitchFamily="34" charset="0"/>
              </a:rPr>
              <a:t>08-2026</a:t>
            </a:r>
          </a:p>
        </p:txBody>
      </p:sp>
      <p:pic>
        <p:nvPicPr>
          <p:cNvPr id="5" name="Picture 4">
            <a:extLst>
              <a:ext uri="{FF2B5EF4-FFF2-40B4-BE49-F238E27FC236}">
                <a16:creationId xmlns:a16="http://schemas.microsoft.com/office/drawing/2014/main" id="{22F4A977-E6B0-9EBE-51B2-132DEA961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50" y="1"/>
            <a:ext cx="8482693" cy="6840368"/>
          </a:xfrm>
          <a:prstGeom prst="rect">
            <a:avLst/>
          </a:prstGeom>
        </p:spPr>
      </p:pic>
      <p:grpSp>
        <p:nvGrpSpPr>
          <p:cNvPr id="10" name="Group 9">
            <a:extLst>
              <a:ext uri="{FF2B5EF4-FFF2-40B4-BE49-F238E27FC236}">
                <a16:creationId xmlns:a16="http://schemas.microsoft.com/office/drawing/2014/main" id="{815342DC-D034-CC06-75A2-BDEDBBEDCDC6}"/>
              </a:ext>
            </a:extLst>
          </p:cNvPr>
          <p:cNvGrpSpPr/>
          <p:nvPr/>
        </p:nvGrpSpPr>
        <p:grpSpPr>
          <a:xfrm>
            <a:off x="5838214" y="3503140"/>
            <a:ext cx="2056507" cy="3224423"/>
            <a:chOff x="5838214" y="3503140"/>
            <a:chExt cx="2056507" cy="3224423"/>
          </a:xfrm>
        </p:grpSpPr>
        <p:pic>
          <p:nvPicPr>
            <p:cNvPr id="4" name="Picture 3" descr="Maggi Würze, flüssig, 3 x 202 ml, Pk à 3 Fl - bei Prodega kaufen">
              <a:extLst>
                <a:ext uri="{FF2B5EF4-FFF2-40B4-BE49-F238E27FC236}">
                  <a16:creationId xmlns:a16="http://schemas.microsoft.com/office/drawing/2014/main" id="{CE3BA180-C3C7-3273-5C4B-05700C0923D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5838214" y="3503140"/>
              <a:ext cx="1946190" cy="3224423"/>
            </a:xfrm>
            <a:prstGeom prst="rect">
              <a:avLst/>
            </a:prstGeom>
          </p:spPr>
        </p:pic>
        <p:sp>
          <p:nvSpPr>
            <p:cNvPr id="6" name="TextBox 5">
              <a:extLst>
                <a:ext uri="{FF2B5EF4-FFF2-40B4-BE49-F238E27FC236}">
                  <a16:creationId xmlns:a16="http://schemas.microsoft.com/office/drawing/2014/main" id="{D902919D-83AA-080F-A360-A34E24C3D8D0}"/>
                </a:ext>
              </a:extLst>
            </p:cNvPr>
            <p:cNvSpPr txBox="1"/>
            <p:nvPr/>
          </p:nvSpPr>
          <p:spPr>
            <a:xfrm>
              <a:off x="6817840" y="3572868"/>
              <a:ext cx="1076881" cy="914400"/>
            </a:xfrm>
            <a:prstGeom prst="rect">
              <a:avLst/>
            </a:prstGeom>
            <a:noFill/>
          </p:spPr>
          <p:txBody>
            <a:bodyPr wrap="square" rtlCol="0">
              <a:noAutofit/>
            </a:bodyPr>
            <a:lstStyle/>
            <a:p>
              <a:pPr algn="l"/>
              <a:r>
                <a:rPr lang="de-CH" b="1" dirty="0">
                  <a:latin typeface="Arial" panose="020B0604020202020204" pitchFamily="34" charset="0"/>
                  <a:cs typeface="Arial" panose="020B0604020202020204" pitchFamily="34" charset="0"/>
                </a:rPr>
                <a:t>Maggi</a:t>
              </a:r>
            </a:p>
            <a:p>
              <a:pPr algn="l"/>
              <a:r>
                <a:rPr lang="de-CH" sz="1400" dirty="0">
                  <a:latin typeface="Arial" panose="020B0604020202020204" pitchFamily="34" charset="0"/>
                  <a:cs typeface="Arial" panose="020B0604020202020204" pitchFamily="34" charset="0"/>
                </a:rPr>
                <a:t>Vom politischen Flüchtling zur Weltmarke</a:t>
              </a:r>
            </a:p>
          </p:txBody>
        </p:sp>
      </p:grpSp>
    </p:spTree>
    <p:extLst>
      <p:ext uri="{BB962C8B-B14F-4D97-AF65-F5344CB8AC3E}">
        <p14:creationId xmlns:p14="http://schemas.microsoft.com/office/powerpoint/2010/main" val="1580542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0"/>
                                        <p:tgtEl>
                                          <p:spTgt spid="10"/>
                                        </p:tgtEl>
                                      </p:cBhvr>
                                    </p:animEffect>
                                    <p:anim calcmode="lin" valueType="num">
                                      <p:cBhvr>
                                        <p:cTn id="8" dur="3000" fill="hold"/>
                                        <p:tgtEl>
                                          <p:spTgt spid="10"/>
                                        </p:tgtEl>
                                        <p:attrNameLst>
                                          <p:attrName>ppt_w</p:attrName>
                                        </p:attrNameLst>
                                      </p:cBhvr>
                                      <p:tavLst>
                                        <p:tav tm="0" fmla="#ppt_w*sin(2.5*pi*$)">
                                          <p:val>
                                            <p:fltVal val="0"/>
                                          </p:val>
                                        </p:tav>
                                        <p:tav tm="100000">
                                          <p:val>
                                            <p:fltVal val="1"/>
                                          </p:val>
                                        </p:tav>
                                      </p:tavLst>
                                    </p:anim>
                                    <p:anim calcmode="lin" valueType="num">
                                      <p:cBhvr>
                                        <p:cTn id="9" dur="3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B273D-E9C6-D62A-F4FD-9EC118E0E320}"/>
              </a:ext>
            </a:extLst>
          </p:cNvPr>
          <p:cNvSpPr>
            <a:spLocks noGrp="1"/>
          </p:cNvSpPr>
          <p:nvPr>
            <p:ph type="title"/>
          </p:nvPr>
        </p:nvSpPr>
        <p:spPr/>
        <p:txBody>
          <a:bodyPr/>
          <a:lstStyle/>
          <a:p>
            <a:r>
              <a:rPr lang="de-CH" dirty="0"/>
              <a:t>Mythos 5: Waldbrände sind schlecht für die Natur</a:t>
            </a:r>
          </a:p>
        </p:txBody>
      </p:sp>
      <p:sp>
        <p:nvSpPr>
          <p:cNvPr id="3" name="Content Placeholder 2">
            <a:extLst>
              <a:ext uri="{FF2B5EF4-FFF2-40B4-BE49-F238E27FC236}">
                <a16:creationId xmlns:a16="http://schemas.microsoft.com/office/drawing/2014/main" id="{C5E688FA-E180-CD33-A007-38F01AC577E2}"/>
              </a:ext>
            </a:extLst>
          </p:cNvPr>
          <p:cNvSpPr>
            <a:spLocks noGrp="1"/>
          </p:cNvSpPr>
          <p:nvPr>
            <p:ph idx="1"/>
          </p:nvPr>
        </p:nvSpPr>
        <p:spPr>
          <a:xfrm>
            <a:off x="516099" y="1093305"/>
            <a:ext cx="5262402" cy="5220684"/>
          </a:xfrm>
        </p:spPr>
        <p:txBody>
          <a:bodyPr/>
          <a:lstStyle/>
          <a:p>
            <a:r>
              <a:rPr lang="de-CH" b="1" dirty="0"/>
              <a:t>Mythos!</a:t>
            </a:r>
          </a:p>
          <a:p>
            <a:endParaRPr lang="de-CH" dirty="0"/>
          </a:p>
          <a:p>
            <a:r>
              <a:rPr lang="de-CH" dirty="0"/>
              <a:t>In naturnahen Wäldern erfüllen Brände wichtige ökologische Funktionen: Sie beseitigen tote Biomasse, "desinfizieren" den Boden von Viren/Pilzsporen, setzen Nährstoffe frei und fördern die Biodiversität. </a:t>
            </a:r>
          </a:p>
          <a:p>
            <a:r>
              <a:rPr lang="de-CH" dirty="0"/>
              <a:t>Manche Samen keimen sogar nur nach einem Feuer. Problematisch sind grosse Brände an Berghängen (Schutzfunktion vor Naturgefahren).</a:t>
            </a:r>
          </a:p>
          <a:p>
            <a:endParaRPr lang="de-CH" dirty="0"/>
          </a:p>
          <a:p>
            <a:r>
              <a:rPr lang="de-CH" b="1" dirty="0"/>
              <a:t>FAZIT</a:t>
            </a:r>
          </a:p>
          <a:p>
            <a:r>
              <a:rPr lang="de-CH" dirty="0"/>
              <a:t>Die Natur braucht gelegentlich «normale» Brände</a:t>
            </a:r>
          </a:p>
          <a:p>
            <a:endParaRPr lang="de-CH" dirty="0"/>
          </a:p>
        </p:txBody>
      </p:sp>
      <p:sp>
        <p:nvSpPr>
          <p:cNvPr id="4" name="Slide Number Placeholder 3">
            <a:extLst>
              <a:ext uri="{FF2B5EF4-FFF2-40B4-BE49-F238E27FC236}">
                <a16:creationId xmlns:a16="http://schemas.microsoft.com/office/drawing/2014/main" id="{C724AD33-3E61-6F7F-B4F6-B843C4CBF34F}"/>
              </a:ext>
            </a:extLst>
          </p:cNvPr>
          <p:cNvSpPr>
            <a:spLocks noGrp="1"/>
          </p:cNvSpPr>
          <p:nvPr>
            <p:ph type="sldNum" sz="quarter" idx="12"/>
          </p:nvPr>
        </p:nvSpPr>
        <p:spPr/>
        <p:txBody>
          <a:bodyPr/>
          <a:lstStyle/>
          <a:p>
            <a:fld id="{5A33CB2A-1702-4C1D-9CC4-8D472D39F19E}" type="slidenum">
              <a:rPr lang="en-US" smtClean="0"/>
              <a:t>20</a:t>
            </a:fld>
            <a:endParaRPr lang="en-US"/>
          </a:p>
        </p:txBody>
      </p:sp>
      <p:pic>
        <p:nvPicPr>
          <p:cNvPr id="5" name="Picture 4" descr="Waldbrand – Fluch oder Segen für die Natur? Feuerökologie">
            <a:extLst>
              <a:ext uri="{FF2B5EF4-FFF2-40B4-BE49-F238E27FC236}">
                <a16:creationId xmlns:a16="http://schemas.microsoft.com/office/drawing/2014/main" id="{78678863-F6CE-99C9-4D3A-4AFA32F251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669315" y="1053066"/>
            <a:ext cx="4557486" cy="5143500"/>
          </a:xfrm>
          <a:prstGeom prst="rect">
            <a:avLst/>
          </a:prstGeom>
        </p:spPr>
      </p:pic>
      <p:sp>
        <p:nvSpPr>
          <p:cNvPr id="7" name="TextBox 6">
            <a:extLst>
              <a:ext uri="{FF2B5EF4-FFF2-40B4-BE49-F238E27FC236}">
                <a16:creationId xmlns:a16="http://schemas.microsoft.com/office/drawing/2014/main" id="{75409A8B-3F47-F6E0-44A0-90DEE183A45F}"/>
              </a:ext>
            </a:extLst>
          </p:cNvPr>
          <p:cNvSpPr txBox="1"/>
          <p:nvPr/>
        </p:nvSpPr>
        <p:spPr>
          <a:xfrm>
            <a:off x="7931150" y="730249"/>
            <a:ext cx="1362660" cy="4637589"/>
          </a:xfrm>
          <a:prstGeom prst="rect">
            <a:avLst/>
          </a:prstGeom>
          <a:noFill/>
        </p:spPr>
        <p:txBody>
          <a:bodyPr wrap="none" rtlCol="0">
            <a:noAutofit/>
          </a:bodyPr>
          <a:lstStyle/>
          <a:p>
            <a:pPr algn="l"/>
            <a:r>
              <a:rPr lang="de-CH" sz="36000" b="1" dirty="0">
                <a:solidFill>
                  <a:srgbClr val="00B05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136395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aldbrände: Wie können wir unsere Wälder künftig besser schützen?">
            <a:extLst>
              <a:ext uri="{FF2B5EF4-FFF2-40B4-BE49-F238E27FC236}">
                <a16:creationId xmlns:a16="http://schemas.microsoft.com/office/drawing/2014/main" id="{D9E6C6A2-0DF3-7892-33E1-84E2F4D71F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7701" y="1608809"/>
            <a:ext cx="6124221" cy="4082814"/>
          </a:xfrm>
          <a:prstGeom prst="rect">
            <a:avLst/>
          </a:prstGeom>
        </p:spPr>
      </p:pic>
      <p:sp>
        <p:nvSpPr>
          <p:cNvPr id="2" name="Title 1">
            <a:extLst>
              <a:ext uri="{FF2B5EF4-FFF2-40B4-BE49-F238E27FC236}">
                <a16:creationId xmlns:a16="http://schemas.microsoft.com/office/drawing/2014/main" id="{B3109C42-DA23-8BF7-6E1A-979617E3C837}"/>
              </a:ext>
            </a:extLst>
          </p:cNvPr>
          <p:cNvSpPr>
            <a:spLocks noGrp="1"/>
          </p:cNvSpPr>
          <p:nvPr>
            <p:ph type="title"/>
          </p:nvPr>
        </p:nvSpPr>
        <p:spPr/>
        <p:txBody>
          <a:bodyPr/>
          <a:lstStyle/>
          <a:p>
            <a:r>
              <a:rPr lang="de-CH" dirty="0"/>
              <a:t>Mythos 6: Alle Waldbrände vernichten alle Vegetation</a:t>
            </a:r>
          </a:p>
        </p:txBody>
      </p:sp>
      <p:sp>
        <p:nvSpPr>
          <p:cNvPr id="3" name="Content Placeholder 2">
            <a:extLst>
              <a:ext uri="{FF2B5EF4-FFF2-40B4-BE49-F238E27FC236}">
                <a16:creationId xmlns:a16="http://schemas.microsoft.com/office/drawing/2014/main" id="{1F10EE42-7173-5A6C-AFDD-569F362C0CF1}"/>
              </a:ext>
            </a:extLst>
          </p:cNvPr>
          <p:cNvSpPr>
            <a:spLocks noGrp="1"/>
          </p:cNvSpPr>
          <p:nvPr>
            <p:ph idx="1"/>
          </p:nvPr>
        </p:nvSpPr>
        <p:spPr>
          <a:xfrm>
            <a:off x="516099" y="1093305"/>
            <a:ext cx="5211602" cy="5220684"/>
          </a:xfrm>
        </p:spPr>
        <p:txBody>
          <a:bodyPr/>
          <a:lstStyle/>
          <a:p>
            <a:r>
              <a:rPr lang="de-CH" b="1" dirty="0"/>
              <a:t>Falsch! </a:t>
            </a:r>
          </a:p>
          <a:p>
            <a:endParaRPr lang="de-CH" dirty="0"/>
          </a:p>
          <a:p>
            <a:r>
              <a:rPr lang="de-CH" dirty="0"/>
              <a:t>Es gibt verschiedene Brandtypen: Bodenbrände, Kronenbrände und unterirdische Brände. Die meisten Brände zerstören nicht die gesamte Vegetation – viele Laubbäume (z.B. Edelkastanie) treiben schon bald wieder aus, sodass Gebiete rasch wieder grün werden. </a:t>
            </a:r>
          </a:p>
          <a:p>
            <a:r>
              <a:rPr lang="de-CH" dirty="0"/>
              <a:t>Bodenbrände bergen allerdings ein erhöhtes Erosionsrisiko.</a:t>
            </a:r>
          </a:p>
          <a:p>
            <a:endParaRPr lang="de-CH" dirty="0"/>
          </a:p>
          <a:p>
            <a:r>
              <a:rPr lang="de-CH" b="1" dirty="0"/>
              <a:t>FAZIT</a:t>
            </a:r>
          </a:p>
          <a:p>
            <a:r>
              <a:rPr lang="de-CH" dirty="0"/>
              <a:t>Es bleibt mehr erhalten als wir denken</a:t>
            </a:r>
          </a:p>
        </p:txBody>
      </p:sp>
      <p:sp>
        <p:nvSpPr>
          <p:cNvPr id="4" name="Slide Number Placeholder 3">
            <a:extLst>
              <a:ext uri="{FF2B5EF4-FFF2-40B4-BE49-F238E27FC236}">
                <a16:creationId xmlns:a16="http://schemas.microsoft.com/office/drawing/2014/main" id="{DF77E24B-4F8B-8F36-8F75-2A98910BBADA}"/>
              </a:ext>
            </a:extLst>
          </p:cNvPr>
          <p:cNvSpPr>
            <a:spLocks noGrp="1"/>
          </p:cNvSpPr>
          <p:nvPr>
            <p:ph type="sldNum" sz="quarter" idx="12"/>
          </p:nvPr>
        </p:nvSpPr>
        <p:spPr/>
        <p:txBody>
          <a:bodyPr/>
          <a:lstStyle/>
          <a:p>
            <a:fld id="{5A33CB2A-1702-4C1D-9CC4-8D472D39F19E}" type="slidenum">
              <a:rPr lang="en-US" smtClean="0"/>
              <a:t>21</a:t>
            </a:fld>
            <a:endParaRPr lang="en-US"/>
          </a:p>
        </p:txBody>
      </p:sp>
      <p:sp>
        <p:nvSpPr>
          <p:cNvPr id="9" name="&quot;Not Allowed&quot; Symbol 8">
            <a:extLst>
              <a:ext uri="{FF2B5EF4-FFF2-40B4-BE49-F238E27FC236}">
                <a16:creationId xmlns:a16="http://schemas.microsoft.com/office/drawing/2014/main" id="{2B51A210-26D5-B191-FDEF-21A4C863CEC1}"/>
              </a:ext>
            </a:extLst>
          </p:cNvPr>
          <p:cNvSpPr/>
          <p:nvPr/>
        </p:nvSpPr>
        <p:spPr>
          <a:xfrm>
            <a:off x="6887559" y="1757916"/>
            <a:ext cx="3784600" cy="3784600"/>
          </a:xfrm>
          <a:prstGeom prst="noSmoking">
            <a:avLst>
              <a:gd name="adj" fmla="val 11366"/>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Tree>
    <p:extLst>
      <p:ext uri="{BB962C8B-B14F-4D97-AF65-F5344CB8AC3E}">
        <p14:creationId xmlns:p14="http://schemas.microsoft.com/office/powerpoint/2010/main" val="3931128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eonardo da Vinci und die Quadratur des Kreises – Wilhelm Ostwald Park">
            <a:extLst>
              <a:ext uri="{FF2B5EF4-FFF2-40B4-BE49-F238E27FC236}">
                <a16:creationId xmlns:a16="http://schemas.microsoft.com/office/drawing/2014/main" id="{02DE2A3A-433E-E5B1-70F3-F20E145CBA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8" name="Freeform: Shape 7">
            <a:extLst>
              <a:ext uri="{FF2B5EF4-FFF2-40B4-BE49-F238E27FC236}">
                <a16:creationId xmlns:a16="http://schemas.microsoft.com/office/drawing/2014/main" id="{61C344B2-56F0-9C69-F2A5-172EB4949800}"/>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1D0C35A8-75C1-B556-0679-DC1B80AB0CC8}"/>
              </a:ext>
            </a:extLst>
          </p:cNvPr>
          <p:cNvSpPr txBox="1">
            <a:spLocks/>
          </p:cNvSpPr>
          <p:nvPr/>
        </p:nvSpPr>
        <p:spPr>
          <a:xfrm>
            <a:off x="6475956" y="6034208"/>
            <a:ext cx="5195234" cy="63558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lnSpc>
                <a:spcPct val="120000"/>
              </a:lnSpc>
            </a:pPr>
            <a:r>
              <a:rPr lang="en-US" dirty="0" err="1"/>
              <a:t>Mitmach</a:t>
            </a:r>
            <a:r>
              <a:rPr lang="en-US" dirty="0"/>
              <a:t>-Experiment</a:t>
            </a:r>
            <a:endParaRPr lang="de-CH" dirty="0"/>
          </a:p>
        </p:txBody>
      </p:sp>
      <p:sp>
        <p:nvSpPr>
          <p:cNvPr id="7" name="Subtitle 2">
            <a:extLst>
              <a:ext uri="{FF2B5EF4-FFF2-40B4-BE49-F238E27FC236}">
                <a16:creationId xmlns:a16="http://schemas.microsoft.com/office/drawing/2014/main" id="{EAED93FF-1F8A-16A8-6EED-6BE8C95371DB}"/>
              </a:ext>
            </a:extLst>
          </p:cNvPr>
          <p:cNvSpPr txBox="1">
            <a:spLocks/>
          </p:cNvSpPr>
          <p:nvPr/>
        </p:nvSpPr>
        <p:spPr>
          <a:xfrm>
            <a:off x="8731187" y="4099446"/>
            <a:ext cx="3018903" cy="1956278"/>
          </a:xfrm>
          <a:prstGeom prst="rect">
            <a:avLst/>
          </a:prstGeom>
        </p:spPr>
        <p:txBody>
          <a:bodyPr vert="horz" lIns="91440" tIns="45720" rIns="91440" bIns="45720" rtlCol="0" anchor="b">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3200" dirty="0" err="1"/>
              <a:t>Physik</a:t>
            </a:r>
            <a:r>
              <a:rPr lang="en-US" sz="3200" dirty="0"/>
              <a:t> </a:t>
            </a:r>
            <a:br>
              <a:rPr lang="en-US" sz="3200" dirty="0"/>
            </a:br>
            <a:r>
              <a:rPr lang="en-US" sz="3200" dirty="0" err="1"/>
              <a:t>selbst</a:t>
            </a:r>
            <a:r>
              <a:rPr lang="en-US" sz="3200" dirty="0"/>
              <a:t> </a:t>
            </a:r>
            <a:r>
              <a:rPr lang="en-US" sz="3200" dirty="0" err="1"/>
              <a:t>erleben</a:t>
            </a:r>
            <a:endParaRPr lang="en-US" sz="3200" dirty="0"/>
          </a:p>
        </p:txBody>
      </p:sp>
      <p:pic>
        <p:nvPicPr>
          <p:cNvPr id="3" name="Picture 2" descr="braunem Papier, Schere und Klebeband aufgerollt, auf einem weißen  Hintergrund isoliert Kit bereit für einen Büroumzug wickeln Stockfotografie  - Alamy">
            <a:extLst>
              <a:ext uri="{FF2B5EF4-FFF2-40B4-BE49-F238E27FC236}">
                <a16:creationId xmlns:a16="http://schemas.microsoft.com/office/drawing/2014/main" id="{495BA707-BA65-F982-E74B-4AB9106DAB9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5889322" y="668611"/>
            <a:ext cx="6368501" cy="3378954"/>
          </a:xfrm>
          <a:prstGeom prst="rect">
            <a:avLst/>
          </a:prstGeom>
        </p:spPr>
      </p:pic>
      <p:sp>
        <p:nvSpPr>
          <p:cNvPr id="5" name="Star: 32 Points 4">
            <a:extLst>
              <a:ext uri="{FF2B5EF4-FFF2-40B4-BE49-F238E27FC236}">
                <a16:creationId xmlns:a16="http://schemas.microsoft.com/office/drawing/2014/main" id="{5DE98D3D-2B5F-596D-E826-5925397C6DCC}"/>
              </a:ext>
            </a:extLst>
          </p:cNvPr>
          <p:cNvSpPr/>
          <p:nvPr/>
        </p:nvSpPr>
        <p:spPr>
          <a:xfrm>
            <a:off x="248439" y="3664545"/>
            <a:ext cx="3136193" cy="1774289"/>
          </a:xfrm>
          <a:prstGeom prst="star32">
            <a:avLst>
              <a:gd name="adj" fmla="val 45381"/>
            </a:avLst>
          </a:prstGeom>
          <a:solidFill>
            <a:srgbClr val="FFFF00"/>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de-CH" sz="3200" dirty="0">
                <a:solidFill>
                  <a:sysClr val="windowText" lastClr="000000"/>
                </a:solidFill>
              </a:rPr>
              <a:t>Mitmach-</a:t>
            </a:r>
          </a:p>
          <a:p>
            <a:pPr algn="ctr"/>
            <a:r>
              <a:rPr lang="de-CH" sz="3200" dirty="0">
                <a:solidFill>
                  <a:sysClr val="windowText" lastClr="000000"/>
                </a:solidFill>
              </a:rPr>
              <a:t>Experiment</a:t>
            </a:r>
          </a:p>
        </p:txBody>
      </p:sp>
    </p:spTree>
    <p:extLst>
      <p:ext uri="{BB962C8B-B14F-4D97-AF65-F5344CB8AC3E}">
        <p14:creationId xmlns:p14="http://schemas.microsoft.com/office/powerpoint/2010/main" val="2645868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DBFE7-3B28-C9B3-E646-563392376E31}"/>
              </a:ext>
            </a:extLst>
          </p:cNvPr>
          <p:cNvSpPr>
            <a:spLocks noGrp="1"/>
          </p:cNvSpPr>
          <p:nvPr>
            <p:ph type="title"/>
          </p:nvPr>
        </p:nvSpPr>
        <p:spPr/>
        <p:txBody>
          <a:bodyPr/>
          <a:lstStyle/>
          <a:p>
            <a:r>
              <a:rPr lang="de-CH" dirty="0"/>
              <a:t>Die Glocke im Körper eines Löffels</a:t>
            </a:r>
          </a:p>
        </p:txBody>
      </p:sp>
      <p:sp>
        <p:nvSpPr>
          <p:cNvPr id="3" name="Content Placeholder 2">
            <a:extLst>
              <a:ext uri="{FF2B5EF4-FFF2-40B4-BE49-F238E27FC236}">
                <a16:creationId xmlns:a16="http://schemas.microsoft.com/office/drawing/2014/main" id="{A9C814C2-8E91-9BF3-10B2-2897BA5C82AF}"/>
              </a:ext>
            </a:extLst>
          </p:cNvPr>
          <p:cNvSpPr>
            <a:spLocks noGrp="1"/>
          </p:cNvSpPr>
          <p:nvPr>
            <p:ph idx="1"/>
          </p:nvPr>
        </p:nvSpPr>
        <p:spPr>
          <a:xfrm>
            <a:off x="516098" y="1093305"/>
            <a:ext cx="5934882" cy="5220684"/>
          </a:xfrm>
        </p:spPr>
        <p:txBody>
          <a:bodyPr/>
          <a:lstStyle/>
          <a:p>
            <a:pPr>
              <a:spcBef>
                <a:spcPts val="400"/>
              </a:spcBef>
            </a:pPr>
            <a:r>
              <a:rPr lang="de-CH" b="1" dirty="0"/>
              <a:t>Vorbereitung – Löffel anbinden</a:t>
            </a:r>
          </a:p>
          <a:p>
            <a:pPr>
              <a:spcBef>
                <a:spcPts val="400"/>
              </a:spcBef>
            </a:pPr>
            <a:r>
              <a:rPr lang="de-CH" dirty="0"/>
              <a:t>Nehmt etwa eine Armlänge Schnur und bindet sie mittig um den Löffel</a:t>
            </a:r>
          </a:p>
          <a:p>
            <a:pPr>
              <a:spcBef>
                <a:spcPts val="1200"/>
              </a:spcBef>
            </a:pPr>
            <a:r>
              <a:rPr lang="de-CH" b="1" dirty="0"/>
              <a:t>Experiment</a:t>
            </a:r>
          </a:p>
          <a:p>
            <a:pPr>
              <a:spcBef>
                <a:spcPts val="400"/>
              </a:spcBef>
            </a:pPr>
            <a:r>
              <a:rPr lang="de-CH" dirty="0"/>
              <a:t>Wickelt die beiden Enden der Schnur jeweils um einen Zeigefinger.</a:t>
            </a:r>
          </a:p>
          <a:p>
            <a:pPr>
              <a:spcBef>
                <a:spcPts val="400"/>
              </a:spcBef>
            </a:pPr>
            <a:r>
              <a:rPr lang="de-CH" dirty="0"/>
              <a:t>Schlagt nun den Löffel frei schwingend gegen den Tisch. </a:t>
            </a:r>
          </a:p>
          <a:p>
            <a:pPr>
              <a:spcBef>
                <a:spcPts val="400"/>
              </a:spcBef>
            </a:pPr>
            <a:r>
              <a:rPr lang="de-CH" dirty="0"/>
              <a:t>Dann legt Eure Zeigefinger in die Ohren und schlagt den Löffel wieder gegen den Tisch.</a:t>
            </a:r>
          </a:p>
          <a:p>
            <a:pPr>
              <a:spcBef>
                <a:spcPts val="400"/>
              </a:spcBef>
            </a:pPr>
            <a:r>
              <a:rPr lang="de-CH" dirty="0"/>
              <a:t>Was hört Ihr?</a:t>
            </a:r>
          </a:p>
          <a:p>
            <a:pPr>
              <a:spcBef>
                <a:spcPts val="1200"/>
              </a:spcBef>
            </a:pPr>
            <a:r>
              <a:rPr lang="de-CH" b="1" dirty="0"/>
              <a:t>Erklärung</a:t>
            </a:r>
          </a:p>
          <a:p>
            <a:pPr>
              <a:spcBef>
                <a:spcPts val="400"/>
              </a:spcBef>
            </a:pPr>
            <a:r>
              <a:rPr lang="de-CH" dirty="0"/>
              <a:t>Durch die direkte Übertragung via Schnur und Finger klingt der Löffel viel lauter – wie eine Glocke</a:t>
            </a:r>
          </a:p>
        </p:txBody>
      </p:sp>
      <p:sp>
        <p:nvSpPr>
          <p:cNvPr id="4" name="Slide Number Placeholder 3">
            <a:extLst>
              <a:ext uri="{FF2B5EF4-FFF2-40B4-BE49-F238E27FC236}">
                <a16:creationId xmlns:a16="http://schemas.microsoft.com/office/drawing/2014/main" id="{CAD60608-C6EB-74FF-65F6-D128168C6340}"/>
              </a:ext>
            </a:extLst>
          </p:cNvPr>
          <p:cNvSpPr>
            <a:spLocks noGrp="1"/>
          </p:cNvSpPr>
          <p:nvPr>
            <p:ph type="sldNum" sz="quarter" idx="12"/>
          </p:nvPr>
        </p:nvSpPr>
        <p:spPr/>
        <p:txBody>
          <a:bodyPr/>
          <a:lstStyle/>
          <a:p>
            <a:fld id="{5A33CB2A-1702-4C1D-9CC4-8D472D39F19E}" type="slidenum">
              <a:rPr lang="en-US" smtClean="0"/>
              <a:t>23</a:t>
            </a:fld>
            <a:endParaRPr lang="en-US"/>
          </a:p>
        </p:txBody>
      </p:sp>
      <p:pic>
        <p:nvPicPr>
          <p:cNvPr id="5" name="Picture 4" descr="Löffel-Glocke - UBZ">
            <a:extLst>
              <a:ext uri="{FF2B5EF4-FFF2-40B4-BE49-F238E27FC236}">
                <a16:creationId xmlns:a16="http://schemas.microsoft.com/office/drawing/2014/main" id="{51A0C08C-7046-549D-67D4-E025AD12E87E}"/>
              </a:ext>
            </a:extLst>
          </p:cNvPr>
          <p:cNvPicPr>
            <a:picLocks noChangeAspect="1"/>
          </p:cNvPicPr>
          <p:nvPr/>
        </p:nvPicPr>
        <p:blipFill>
          <a:blip r:embed="rId2"/>
          <a:srcRect l="20623" r="15276"/>
          <a:stretch>
            <a:fillRect/>
          </a:stretch>
        </p:blipFill>
        <p:spPr>
          <a:xfrm>
            <a:off x="6930008" y="110118"/>
            <a:ext cx="2665141" cy="2771807"/>
          </a:xfrm>
          <a:prstGeom prst="rect">
            <a:avLst/>
          </a:prstGeom>
        </p:spPr>
      </p:pic>
      <p:pic>
        <p:nvPicPr>
          <p:cNvPr id="6" name="Picture 5" descr="Experiment für Kinder - Experimente mit Klang und Ton: Schallwellen">
            <a:extLst>
              <a:ext uri="{FF2B5EF4-FFF2-40B4-BE49-F238E27FC236}">
                <a16:creationId xmlns:a16="http://schemas.microsoft.com/office/drawing/2014/main" id="{32A065F7-C8C0-B251-FD39-CBCC7EE784B7}"/>
              </a:ext>
            </a:extLst>
          </p:cNvPr>
          <p:cNvPicPr>
            <a:picLocks noChangeAspect="1"/>
          </p:cNvPicPr>
          <p:nvPr/>
        </p:nvPicPr>
        <p:blipFill>
          <a:blip r:embed="rId3"/>
          <a:stretch>
            <a:fillRect/>
          </a:stretch>
        </p:blipFill>
        <p:spPr>
          <a:xfrm>
            <a:off x="8562855" y="2355383"/>
            <a:ext cx="3423840" cy="2567880"/>
          </a:xfrm>
          <a:prstGeom prst="rect">
            <a:avLst/>
          </a:prstGeom>
        </p:spPr>
      </p:pic>
      <p:pic>
        <p:nvPicPr>
          <p:cNvPr id="7" name="Picture 6" descr="Glocke: Symbole tiefer verstehen">
            <a:extLst>
              <a:ext uri="{FF2B5EF4-FFF2-40B4-BE49-F238E27FC236}">
                <a16:creationId xmlns:a16="http://schemas.microsoft.com/office/drawing/2014/main" id="{68E9139C-E5B4-1039-B8DD-E98AC4A506DC}"/>
              </a:ext>
            </a:extLst>
          </p:cNvPr>
          <p:cNvPicPr>
            <a:picLocks noChangeAspect="1"/>
          </p:cNvPicPr>
          <p:nvPr/>
        </p:nvPicPr>
        <p:blipFill>
          <a:blip r:embed="rId4">
            <a:clrChange>
              <a:clrFrom>
                <a:srgbClr val="FFFFFF"/>
              </a:clrFrom>
              <a:clrTo>
                <a:srgbClr val="FFFFFF">
                  <a:alpha val="0"/>
                </a:srgbClr>
              </a:clrTo>
            </a:clrChange>
          </a:blip>
          <a:srcRect t="9025" b="15311"/>
          <a:stretch>
            <a:fillRect/>
          </a:stretch>
        </p:blipFill>
        <p:spPr>
          <a:xfrm>
            <a:off x="6751256" y="3700654"/>
            <a:ext cx="2665140" cy="3108848"/>
          </a:xfrm>
          <a:prstGeom prst="rect">
            <a:avLst/>
          </a:prstGeom>
        </p:spPr>
      </p:pic>
    </p:spTree>
    <p:extLst>
      <p:ext uri="{BB962C8B-B14F-4D97-AF65-F5344CB8AC3E}">
        <p14:creationId xmlns:p14="http://schemas.microsoft.com/office/powerpoint/2010/main" val="79961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DC07A-2AC6-2297-962E-51D46371AF19}"/>
              </a:ext>
            </a:extLst>
          </p:cNvPr>
          <p:cNvSpPr>
            <a:spLocks noGrp="1"/>
          </p:cNvSpPr>
          <p:nvPr>
            <p:ph type="title"/>
          </p:nvPr>
        </p:nvSpPr>
        <p:spPr/>
        <p:txBody>
          <a:bodyPr/>
          <a:lstStyle/>
          <a:p>
            <a:r>
              <a:rPr lang="en-US" dirty="0"/>
              <a:t>Pause</a:t>
            </a:r>
            <a:endParaRPr lang="de-CH" dirty="0"/>
          </a:p>
        </p:txBody>
      </p:sp>
      <p:pic>
        <p:nvPicPr>
          <p:cNvPr id="6" name="Content Placeholder 5" descr="A clock with a blue and black text&#10;&#10;AI-generated content may be incorrect.">
            <a:extLst>
              <a:ext uri="{FF2B5EF4-FFF2-40B4-BE49-F238E27FC236}">
                <a16:creationId xmlns:a16="http://schemas.microsoft.com/office/drawing/2014/main" id="{6F686272-8A81-1E2D-7A39-2078A7AB3B1E}"/>
              </a:ext>
            </a:extLst>
          </p:cNvPr>
          <p:cNvPicPr>
            <a:picLocks noGrp="1" noChangeAspect="1"/>
          </p:cNvPicPr>
          <p:nvPr>
            <p:ph idx="1"/>
          </p:nvPr>
        </p:nvPicPr>
        <p:blipFill>
          <a:blip r:embed="rId2" cstate="email">
            <a:extLst>
              <a:ext uri="{28A0092B-C50C-407E-A947-70E740481C1C}">
                <a14:useLocalDpi xmlns:a14="http://schemas.microsoft.com/office/drawing/2010/main" val="0"/>
              </a:ext>
            </a:extLst>
          </a:blip>
          <a:srcRect l="67704"/>
          <a:stretch/>
        </p:blipFill>
        <p:spPr>
          <a:xfrm>
            <a:off x="4191785" y="723023"/>
            <a:ext cx="3808430" cy="3825881"/>
          </a:xfrm>
        </p:spPr>
      </p:pic>
      <p:sp>
        <p:nvSpPr>
          <p:cNvPr id="4" name="Slide Number Placeholder 3">
            <a:extLst>
              <a:ext uri="{FF2B5EF4-FFF2-40B4-BE49-F238E27FC236}">
                <a16:creationId xmlns:a16="http://schemas.microsoft.com/office/drawing/2014/main" id="{E8282991-17ED-8601-F3BC-B7F179D3876B}"/>
              </a:ext>
            </a:extLst>
          </p:cNvPr>
          <p:cNvSpPr>
            <a:spLocks noGrp="1"/>
          </p:cNvSpPr>
          <p:nvPr>
            <p:ph type="sldNum" sz="quarter" idx="12"/>
          </p:nvPr>
        </p:nvSpPr>
        <p:spPr/>
        <p:txBody>
          <a:bodyPr/>
          <a:lstStyle/>
          <a:p>
            <a:fld id="{5A33CB2A-1702-4C1D-9CC4-8D472D39F19E}" type="slidenum">
              <a:rPr lang="en-US" smtClean="0"/>
              <a:t>24</a:t>
            </a:fld>
            <a:endParaRPr lang="en-US"/>
          </a:p>
        </p:txBody>
      </p:sp>
      <p:pic>
        <p:nvPicPr>
          <p:cNvPr id="10" name="Picture 9">
            <a:extLst>
              <a:ext uri="{FF2B5EF4-FFF2-40B4-BE49-F238E27FC236}">
                <a16:creationId xmlns:a16="http://schemas.microsoft.com/office/drawing/2014/main" id="{4F822FB6-A5A0-A844-F673-AEE4E606033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91764" y="4499213"/>
            <a:ext cx="10821724" cy="2026222"/>
          </a:xfrm>
          <a:prstGeom prst="rect">
            <a:avLst/>
          </a:prstGeom>
        </p:spPr>
      </p:pic>
    </p:spTree>
    <p:extLst>
      <p:ext uri="{BB962C8B-B14F-4D97-AF65-F5344CB8AC3E}">
        <p14:creationId xmlns:p14="http://schemas.microsoft.com/office/powerpoint/2010/main" val="1968085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Escape From Prison Stok Fotoğraflar &amp; Kaçmak'nin Daha Fazla Resimleri -  Kaçmak, Hapishane, Gerçeklerden kaçma arzusu - iStock">
            <a:extLst>
              <a:ext uri="{FF2B5EF4-FFF2-40B4-BE49-F238E27FC236}">
                <a16:creationId xmlns:a16="http://schemas.microsoft.com/office/drawing/2014/main" id="{4DA7C57B-12B6-573C-3FA8-8080BD0009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0969" cy="6865434"/>
          </a:xfrm>
          <a:prstGeom prst="rect">
            <a:avLst/>
          </a:prstGeom>
        </p:spPr>
      </p:pic>
      <p:sp>
        <p:nvSpPr>
          <p:cNvPr id="8" name="Freeform: Shape 7">
            <a:extLst>
              <a:ext uri="{FF2B5EF4-FFF2-40B4-BE49-F238E27FC236}">
                <a16:creationId xmlns:a16="http://schemas.microsoft.com/office/drawing/2014/main" id="{61C344B2-56F0-9C69-F2A5-172EB4949800}"/>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1D0C35A8-75C1-B556-0679-DC1B80AB0CC8}"/>
              </a:ext>
            </a:extLst>
          </p:cNvPr>
          <p:cNvSpPr txBox="1">
            <a:spLocks/>
          </p:cNvSpPr>
          <p:nvPr/>
        </p:nvSpPr>
        <p:spPr>
          <a:xfrm>
            <a:off x="6896987" y="5655500"/>
            <a:ext cx="4787456" cy="101428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lnSpc>
                <a:spcPct val="100000"/>
              </a:lnSpc>
            </a:pPr>
            <a:r>
              <a:rPr lang="en-US" dirty="0"/>
              <a:t>KI-</a:t>
            </a:r>
            <a:r>
              <a:rPr lang="en-US" dirty="0" err="1"/>
              <a:t>Ausbruch</a:t>
            </a:r>
            <a:endParaRPr lang="de-CH" dirty="0"/>
          </a:p>
        </p:txBody>
      </p:sp>
      <p:sp>
        <p:nvSpPr>
          <p:cNvPr id="4" name="Subtitle 2">
            <a:extLst>
              <a:ext uri="{FF2B5EF4-FFF2-40B4-BE49-F238E27FC236}">
                <a16:creationId xmlns:a16="http://schemas.microsoft.com/office/drawing/2014/main" id="{B87AAB6C-8B1F-C04C-E8E0-43604B957C2F}"/>
              </a:ext>
            </a:extLst>
          </p:cNvPr>
          <p:cNvSpPr txBox="1">
            <a:spLocks/>
          </p:cNvSpPr>
          <p:nvPr/>
        </p:nvSpPr>
        <p:spPr>
          <a:xfrm>
            <a:off x="8329961" y="3869205"/>
            <a:ext cx="3420130" cy="2134646"/>
          </a:xfrm>
          <a:prstGeom prst="rect">
            <a:avLst/>
          </a:prstGeom>
        </p:spPr>
        <p:txBody>
          <a:bodyPr vert="horz" lIns="91440" tIns="45720" rIns="91440" bIns="45720" rtlCol="0" anchor="b">
            <a:normAutofit fontScale="925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CH" sz="3200" dirty="0"/>
              <a:t>Echte Gefahr oder leichtsinnige Absicherung?</a:t>
            </a:r>
          </a:p>
        </p:txBody>
      </p:sp>
      <p:pic>
        <p:nvPicPr>
          <p:cNvPr id="10" name="Picture 9">
            <a:extLst>
              <a:ext uri="{FF2B5EF4-FFF2-40B4-BE49-F238E27FC236}">
                <a16:creationId xmlns:a16="http://schemas.microsoft.com/office/drawing/2014/main" id="{913E4BF2-90F7-5FD9-1F0B-BB4A6F9E41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345" y="1342652"/>
            <a:ext cx="4321260" cy="3678907"/>
          </a:xfrm>
          <a:prstGeom prst="rect">
            <a:avLst/>
          </a:prstGeom>
        </p:spPr>
      </p:pic>
    </p:spTree>
    <p:extLst>
      <p:ext uri="{BB962C8B-B14F-4D97-AF65-F5344CB8AC3E}">
        <p14:creationId xmlns:p14="http://schemas.microsoft.com/office/powerpoint/2010/main" val="3986662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818C0-EC83-5DDF-F5B8-DA24E02057F8}"/>
              </a:ext>
            </a:extLst>
          </p:cNvPr>
          <p:cNvSpPr>
            <a:spLocks noGrp="1"/>
          </p:cNvSpPr>
          <p:nvPr>
            <p:ph type="title"/>
          </p:nvPr>
        </p:nvSpPr>
        <p:spPr/>
        <p:txBody>
          <a:bodyPr/>
          <a:lstStyle/>
          <a:p>
            <a:r>
              <a:rPr lang="de-CH" dirty="0"/>
              <a:t>Schlagzeilen</a:t>
            </a:r>
          </a:p>
        </p:txBody>
      </p:sp>
      <p:sp>
        <p:nvSpPr>
          <p:cNvPr id="4" name="Slide Number Placeholder 3">
            <a:extLst>
              <a:ext uri="{FF2B5EF4-FFF2-40B4-BE49-F238E27FC236}">
                <a16:creationId xmlns:a16="http://schemas.microsoft.com/office/drawing/2014/main" id="{06232542-BA28-6645-042E-471D417B9806}"/>
              </a:ext>
            </a:extLst>
          </p:cNvPr>
          <p:cNvSpPr>
            <a:spLocks noGrp="1"/>
          </p:cNvSpPr>
          <p:nvPr>
            <p:ph type="sldNum" sz="quarter" idx="12"/>
          </p:nvPr>
        </p:nvSpPr>
        <p:spPr/>
        <p:txBody>
          <a:bodyPr/>
          <a:lstStyle/>
          <a:p>
            <a:fld id="{5A33CB2A-1702-4C1D-9CC4-8D472D39F19E}" type="slidenum">
              <a:rPr lang="en-US" smtClean="0"/>
              <a:t>26</a:t>
            </a:fld>
            <a:endParaRPr lang="en-US"/>
          </a:p>
        </p:txBody>
      </p:sp>
      <p:pic>
        <p:nvPicPr>
          <p:cNvPr id="6" name="Picture 5">
            <a:extLst>
              <a:ext uri="{FF2B5EF4-FFF2-40B4-BE49-F238E27FC236}">
                <a16:creationId xmlns:a16="http://schemas.microsoft.com/office/drawing/2014/main" id="{F413A7E7-24DD-CF02-C8D6-305DE31434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37" y="2625537"/>
            <a:ext cx="2801709" cy="1466127"/>
          </a:xfrm>
          <a:prstGeom prst="rect">
            <a:avLst/>
          </a:prstGeom>
        </p:spPr>
      </p:pic>
      <p:pic>
        <p:nvPicPr>
          <p:cNvPr id="8" name="Picture 7">
            <a:extLst>
              <a:ext uri="{FF2B5EF4-FFF2-40B4-BE49-F238E27FC236}">
                <a16:creationId xmlns:a16="http://schemas.microsoft.com/office/drawing/2014/main" id="{27F8B296-68BA-C092-96D7-37B38C49DF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1556" y="441086"/>
            <a:ext cx="4648603" cy="1813717"/>
          </a:xfrm>
          <a:prstGeom prst="rect">
            <a:avLst/>
          </a:prstGeom>
        </p:spPr>
      </p:pic>
      <p:pic>
        <p:nvPicPr>
          <p:cNvPr id="10" name="Picture 9">
            <a:extLst>
              <a:ext uri="{FF2B5EF4-FFF2-40B4-BE49-F238E27FC236}">
                <a16:creationId xmlns:a16="http://schemas.microsoft.com/office/drawing/2014/main" id="{CF970F1B-E6D8-03C8-ED0E-08BFCB72F2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8172" y="963930"/>
            <a:ext cx="3991206" cy="4002774"/>
          </a:xfrm>
          <a:prstGeom prst="rect">
            <a:avLst/>
          </a:prstGeom>
        </p:spPr>
      </p:pic>
      <p:pic>
        <p:nvPicPr>
          <p:cNvPr id="12" name="Picture 11">
            <a:extLst>
              <a:ext uri="{FF2B5EF4-FFF2-40B4-BE49-F238E27FC236}">
                <a16:creationId xmlns:a16="http://schemas.microsoft.com/office/drawing/2014/main" id="{C3672EE0-CC7A-06F2-8AEB-23B5427673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764" y="4966704"/>
            <a:ext cx="4762913" cy="1554615"/>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A72A3F0B-669E-9FF9-7AC6-A3F2D5D0DC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2518" y="2354912"/>
            <a:ext cx="4002228" cy="2459822"/>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3B4A64DD-A813-498F-6CD2-3CB3D087F2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65309" y="4380591"/>
            <a:ext cx="4545019" cy="1773119"/>
          </a:xfrm>
          <a:prstGeom prst="rect">
            <a:avLst/>
          </a:prstGeom>
          <a:ln>
            <a:no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02A370AD-D84E-BB77-6968-BF278CC6A48B}"/>
              </a:ext>
            </a:extLst>
          </p:cNvPr>
          <p:cNvSpPr txBox="1"/>
          <p:nvPr/>
        </p:nvSpPr>
        <p:spPr>
          <a:xfrm>
            <a:off x="2391317" y="963930"/>
            <a:ext cx="7236905" cy="4658394"/>
          </a:xfrm>
          <a:prstGeom prst="roundRect">
            <a:avLst>
              <a:gd name="adj" fmla="val 9240"/>
            </a:avLst>
          </a:prstGeom>
          <a:solidFill>
            <a:schemeClr val="accent5">
              <a:lumMod val="40000"/>
              <a:lumOff val="60000"/>
            </a:schemeClr>
          </a:solidFill>
          <a:ln w="28575">
            <a:solidFill>
              <a:schemeClr val="bg1"/>
            </a:solidFill>
          </a:ln>
          <a:effectLst>
            <a:outerShdw blurRad="50800" dist="38100" dir="2700000" sx="104000" sy="104000" algn="tl" rotWithShape="0">
              <a:prstClr val="black">
                <a:alpha val="65000"/>
              </a:prstClr>
            </a:outerShdw>
          </a:effectLst>
        </p:spPr>
        <p:txBody>
          <a:bodyPr wrap="square" rtlCol="0">
            <a:noAutofit/>
          </a:bodyPr>
          <a:lstStyle/>
          <a:p>
            <a:pPr algn="l"/>
            <a:r>
              <a:rPr lang="de-CH" sz="2400" b="1" dirty="0">
                <a:latin typeface="Arial" panose="020B0604020202020204" pitchFamily="34" charset="0"/>
                <a:cs typeface="Arial" panose="020B0604020202020204" pitchFamily="34" charset="0"/>
              </a:rPr>
              <a:t>Was genau ist jetzt eigentlich passiert?</a:t>
            </a:r>
          </a:p>
          <a:p>
            <a:pPr algn="l"/>
            <a:endParaRPr lang="de-CH" dirty="0">
              <a:latin typeface="Arial" panose="020B0604020202020204" pitchFamily="34" charset="0"/>
              <a:cs typeface="Arial" panose="020B0604020202020204" pitchFamily="34" charset="0"/>
            </a:endParaRPr>
          </a:p>
          <a:p>
            <a:r>
              <a:rPr lang="de-CH" dirty="0"/>
              <a:t>Ein KI-System von OpenAI ist im Rahmen eines Tests aus seiner abgeschirmten Testumgebung ausgebrochen und hat eigenständig einen Cyberangriff auf die Plattform </a:t>
            </a:r>
            <a:r>
              <a:rPr lang="de-CH" dirty="0" err="1"/>
              <a:t>Hugging</a:t>
            </a:r>
            <a:r>
              <a:rPr lang="de-CH" dirty="0"/>
              <a:t> Face (eine Datenbank mit KI-Systemen) durchgeführt.</a:t>
            </a:r>
          </a:p>
          <a:p>
            <a:pPr algn="l"/>
            <a:endParaRPr lang="de-CH" dirty="0">
              <a:latin typeface="Arial" panose="020B0604020202020204" pitchFamily="34" charset="0"/>
              <a:cs typeface="Arial" panose="020B0604020202020204" pitchFamily="34" charset="0"/>
            </a:endParaRPr>
          </a:p>
          <a:p>
            <a:r>
              <a:rPr lang="de-CH" dirty="0"/>
              <a:t>Die Aufgabe der KI im Test war es Daten von </a:t>
            </a:r>
            <a:r>
              <a:rPr lang="de-CH" dirty="0" err="1"/>
              <a:t>Hugging</a:t>
            </a:r>
            <a:r>
              <a:rPr lang="de-CH" dirty="0"/>
              <a:t> Face zu besorgen. </a:t>
            </a:r>
          </a:p>
          <a:p>
            <a:r>
              <a:rPr lang="de-CH" dirty="0"/>
              <a:t>Die KI merkte, dass der Zugang durch Passwort o.ä. geschützt ist. Gleichzeitig fand es in seinen Daten eine Schwachstelle des Systems, auf dem </a:t>
            </a:r>
            <a:r>
              <a:rPr lang="de-CH" dirty="0" err="1"/>
              <a:t>Hugging</a:t>
            </a:r>
            <a:r>
              <a:rPr lang="de-CH" dirty="0"/>
              <a:t> Face läuft. Es hat diese Schwachstelle ausgenutzt, hatte dann Zugriff, und hat sich die Daten besorgt, die es besorgen sollte.</a:t>
            </a:r>
          </a:p>
          <a:p>
            <a:r>
              <a:rPr lang="de-CH" dirty="0"/>
              <a:t>Somit hat die KI genau das getan, was man ihr gesagt hat…</a:t>
            </a:r>
          </a:p>
          <a:p>
            <a:pPr algn="l"/>
            <a:endParaRPr lang="de-CH" dirty="0">
              <a:latin typeface="Arial" panose="020B0604020202020204" pitchFamily="34" charset="0"/>
              <a:cs typeface="Arial" panose="020B0604020202020204" pitchFamily="34" charset="0"/>
            </a:endParaRPr>
          </a:p>
        </p:txBody>
      </p:sp>
      <p:grpSp>
        <p:nvGrpSpPr>
          <p:cNvPr id="21" name="Group 20">
            <a:extLst>
              <a:ext uri="{FF2B5EF4-FFF2-40B4-BE49-F238E27FC236}">
                <a16:creationId xmlns:a16="http://schemas.microsoft.com/office/drawing/2014/main" id="{65FCEFC1-93AB-4D9A-72FB-6EB091882130}"/>
              </a:ext>
            </a:extLst>
          </p:cNvPr>
          <p:cNvGrpSpPr/>
          <p:nvPr/>
        </p:nvGrpSpPr>
        <p:grpSpPr>
          <a:xfrm>
            <a:off x="9628222" y="5122608"/>
            <a:ext cx="2285902" cy="1542923"/>
            <a:chOff x="7292052" y="-449618"/>
            <a:chExt cx="2285902" cy="1542923"/>
          </a:xfrm>
        </p:grpSpPr>
        <p:sp>
          <p:nvSpPr>
            <p:cNvPr id="22" name="Rectangle: Rounded Corners 21">
              <a:extLst>
                <a:ext uri="{FF2B5EF4-FFF2-40B4-BE49-F238E27FC236}">
                  <a16:creationId xmlns:a16="http://schemas.microsoft.com/office/drawing/2014/main" id="{89010986-D17B-0070-9AB6-D1F679258A74}"/>
                </a:ext>
              </a:extLst>
            </p:cNvPr>
            <p:cNvSpPr/>
            <p:nvPr/>
          </p:nvSpPr>
          <p:spPr>
            <a:xfrm>
              <a:off x="7292052" y="-449618"/>
              <a:ext cx="2285902" cy="1542923"/>
            </a:xfrm>
            <a:prstGeom prst="roundRect">
              <a:avLst/>
            </a:prstGeom>
            <a:solidFill>
              <a:schemeClr val="accent5">
                <a:lumMod val="40000"/>
                <a:lumOff val="60000"/>
              </a:schemeClr>
            </a:solidFill>
          </p:spPr>
          <p:style>
            <a:lnRef idx="2">
              <a:schemeClr val="dk1">
                <a:shade val="15000"/>
              </a:schemeClr>
            </a:lnRef>
            <a:fillRef idx="1">
              <a:schemeClr val="dk1"/>
            </a:fillRef>
            <a:effectRef idx="0">
              <a:schemeClr val="dk1"/>
            </a:effectRef>
            <a:fontRef idx="minor">
              <a:schemeClr val="lt1"/>
            </a:fontRef>
          </p:style>
          <p:txBody>
            <a:bodyPr lIns="36000" tIns="0" rIns="36000" bIns="0" rtlCol="0" anchor="b"/>
            <a:lstStyle/>
            <a:p>
              <a:pPr algn="ctr"/>
              <a:r>
                <a:rPr lang="de-CH" sz="1400" dirty="0">
                  <a:solidFill>
                    <a:sysClr val="windowText" lastClr="000000"/>
                  </a:solidFill>
                </a:rPr>
                <a:t>Was hat das jetzt zu bedeuten?</a:t>
              </a:r>
            </a:p>
          </p:txBody>
        </p:sp>
        <p:pic>
          <p:nvPicPr>
            <p:cNvPr id="23" name="Picture 22">
              <a:extLst>
                <a:ext uri="{FF2B5EF4-FFF2-40B4-BE49-F238E27FC236}">
                  <a16:creationId xmlns:a16="http://schemas.microsoft.com/office/drawing/2014/main" id="{AAB67932-3883-5C36-3CD7-D0FCA50E7CD8}"/>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89730" y="-449617"/>
              <a:ext cx="890546" cy="1028616"/>
            </a:xfrm>
            <a:prstGeom prst="rect">
              <a:avLst/>
            </a:prstGeom>
          </p:spPr>
        </p:pic>
      </p:grpSp>
      <p:sp>
        <p:nvSpPr>
          <p:cNvPr id="3" name="Rectangle 2">
            <a:extLst>
              <a:ext uri="{FF2B5EF4-FFF2-40B4-BE49-F238E27FC236}">
                <a16:creationId xmlns:a16="http://schemas.microsoft.com/office/drawing/2014/main" id="{11C7B623-81B0-3007-4007-EAAE27EF2107}"/>
              </a:ext>
            </a:extLst>
          </p:cNvPr>
          <p:cNvSpPr/>
          <p:nvPr/>
        </p:nvSpPr>
        <p:spPr>
          <a:xfrm>
            <a:off x="2582566" y="2051224"/>
            <a:ext cx="3311611" cy="262876"/>
          </a:xfrm>
          <a:prstGeom prst="rect">
            <a:avLst/>
          </a:prstGeom>
          <a:solidFill>
            <a:srgbClr val="D74839">
              <a:alpha val="50196"/>
            </a:srgb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7" name="Rectangle 6">
            <a:extLst>
              <a:ext uri="{FF2B5EF4-FFF2-40B4-BE49-F238E27FC236}">
                <a16:creationId xmlns:a16="http://schemas.microsoft.com/office/drawing/2014/main" id="{416A456B-EB13-AB4D-84E4-C6C7F98F446B}"/>
              </a:ext>
            </a:extLst>
          </p:cNvPr>
          <p:cNvSpPr/>
          <p:nvPr/>
        </p:nvSpPr>
        <p:spPr>
          <a:xfrm>
            <a:off x="5915228" y="2051224"/>
            <a:ext cx="1561593" cy="262876"/>
          </a:xfrm>
          <a:prstGeom prst="rect">
            <a:avLst/>
          </a:prstGeom>
          <a:solidFill>
            <a:srgbClr val="00B0F0">
              <a:alpha val="50196"/>
            </a:srgb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1" name="Rectangle 10">
            <a:extLst>
              <a:ext uri="{FF2B5EF4-FFF2-40B4-BE49-F238E27FC236}">
                <a16:creationId xmlns:a16="http://schemas.microsoft.com/office/drawing/2014/main" id="{5DA7E3BA-1DC6-8946-D285-F37CD930D8F2}"/>
              </a:ext>
            </a:extLst>
          </p:cNvPr>
          <p:cNvSpPr/>
          <p:nvPr/>
        </p:nvSpPr>
        <p:spPr>
          <a:xfrm>
            <a:off x="4632710" y="2340151"/>
            <a:ext cx="1415926" cy="262876"/>
          </a:xfrm>
          <a:prstGeom prst="rect">
            <a:avLst/>
          </a:prstGeom>
          <a:solidFill>
            <a:schemeClr val="accent1">
              <a:lumMod val="75000"/>
              <a:alpha val="50196"/>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7" name="Rectangle 16">
            <a:extLst>
              <a:ext uri="{FF2B5EF4-FFF2-40B4-BE49-F238E27FC236}">
                <a16:creationId xmlns:a16="http://schemas.microsoft.com/office/drawing/2014/main" id="{353103A0-7D63-4585-4547-B0F37DE14EE6}"/>
              </a:ext>
            </a:extLst>
          </p:cNvPr>
          <p:cNvSpPr/>
          <p:nvPr/>
        </p:nvSpPr>
        <p:spPr>
          <a:xfrm>
            <a:off x="2573107" y="4520925"/>
            <a:ext cx="1594524" cy="262876"/>
          </a:xfrm>
          <a:prstGeom prst="rect">
            <a:avLst/>
          </a:prstGeom>
          <a:solidFill>
            <a:srgbClr val="FFFF00">
              <a:alpha val="50196"/>
            </a:srgb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5" name="Rectangle 14">
            <a:extLst>
              <a:ext uri="{FF2B5EF4-FFF2-40B4-BE49-F238E27FC236}">
                <a16:creationId xmlns:a16="http://schemas.microsoft.com/office/drawing/2014/main" id="{9FC7A2C3-811F-63D2-88DF-85C222727EDB}"/>
              </a:ext>
            </a:extLst>
          </p:cNvPr>
          <p:cNvSpPr/>
          <p:nvPr/>
        </p:nvSpPr>
        <p:spPr>
          <a:xfrm>
            <a:off x="2563778" y="3699290"/>
            <a:ext cx="6846550" cy="1352761"/>
          </a:xfrm>
          <a:prstGeom prst="rect">
            <a:avLst/>
          </a:prstGeom>
          <a:solidFill>
            <a:schemeClr val="accent1">
              <a:lumMod val="75000"/>
              <a:alpha val="50196"/>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8" name="Speech Bubble: Rectangle with Corners Rounded 17">
            <a:extLst>
              <a:ext uri="{FF2B5EF4-FFF2-40B4-BE49-F238E27FC236}">
                <a16:creationId xmlns:a16="http://schemas.microsoft.com/office/drawing/2014/main" id="{03398D1B-32A6-A258-2BF0-AEA364148876}"/>
              </a:ext>
            </a:extLst>
          </p:cNvPr>
          <p:cNvSpPr/>
          <p:nvPr/>
        </p:nvSpPr>
        <p:spPr>
          <a:xfrm>
            <a:off x="48549" y="890921"/>
            <a:ext cx="2205653" cy="5260303"/>
          </a:xfrm>
          <a:prstGeom prst="wedgeRoundRectCallout">
            <a:avLst>
              <a:gd name="adj1" fmla="val 64018"/>
              <a:gd name="adj2" fmla="val 21734"/>
              <a:gd name="adj3" fmla="val 16667"/>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spcBef>
                <a:spcPts val="1200"/>
              </a:spcBef>
            </a:pPr>
            <a:r>
              <a:rPr lang="de-CH" sz="1600" dirty="0">
                <a:solidFill>
                  <a:sysClr val="windowText" lastClr="000000"/>
                </a:solidFill>
              </a:rPr>
              <a:t>Beispiel für Schwachstellen:</a:t>
            </a:r>
          </a:p>
          <a:p>
            <a:pPr algn="ctr">
              <a:spcBef>
                <a:spcPts val="1200"/>
              </a:spcBef>
            </a:pPr>
            <a:r>
              <a:rPr lang="de-CH" sz="1600" i="1" dirty="0">
                <a:solidFill>
                  <a:sysClr val="windowText" lastClr="000000"/>
                </a:solidFill>
              </a:rPr>
              <a:t>Der Aufruf spezieller Funktionen umgeht die Passwort-Abfrage</a:t>
            </a:r>
          </a:p>
          <a:p>
            <a:pPr algn="ctr">
              <a:spcBef>
                <a:spcPts val="1200"/>
              </a:spcBef>
            </a:pPr>
            <a:r>
              <a:rPr lang="de-CH" sz="1600" i="1" dirty="0">
                <a:solidFill>
                  <a:sysClr val="windowText" lastClr="000000"/>
                </a:solidFill>
              </a:rPr>
              <a:t>Die Übergabe von defekten Daten beim Aufruf führt zu einem Absturz und danach ist der Zugang frei</a:t>
            </a:r>
          </a:p>
          <a:p>
            <a:pPr algn="ctr">
              <a:spcBef>
                <a:spcPts val="1200"/>
              </a:spcBef>
            </a:pPr>
            <a:r>
              <a:rPr lang="de-CH" sz="1600" dirty="0">
                <a:solidFill>
                  <a:sysClr val="windowText" lastClr="000000"/>
                </a:solidFill>
              </a:rPr>
              <a:t>Die Suche nach Schwachstellen ist wie eine Schatzsuche. Sie sind selten, für Hacker aber wertvoll.</a:t>
            </a:r>
          </a:p>
        </p:txBody>
      </p:sp>
      <p:sp>
        <p:nvSpPr>
          <p:cNvPr id="19" name="Speech Bubble: Rectangle with Corners Rounded 18">
            <a:extLst>
              <a:ext uri="{FF2B5EF4-FFF2-40B4-BE49-F238E27FC236}">
                <a16:creationId xmlns:a16="http://schemas.microsoft.com/office/drawing/2014/main" id="{AB839AA7-F292-B3E1-365B-7B54C187DA6D}"/>
              </a:ext>
            </a:extLst>
          </p:cNvPr>
          <p:cNvSpPr/>
          <p:nvPr/>
        </p:nvSpPr>
        <p:spPr>
          <a:xfrm>
            <a:off x="8896865" y="135925"/>
            <a:ext cx="1754659" cy="1099752"/>
          </a:xfrm>
          <a:prstGeom prst="wedgeRoundRectCallout">
            <a:avLst>
              <a:gd name="adj1" fmla="val -219640"/>
              <a:gd name="adj2" fmla="val 120871"/>
              <a:gd name="adj3" fmla="val 16667"/>
            </a:avLst>
          </a:prstGeom>
          <a:gradFill flip="none" rotWithShape="1">
            <a:gsLst>
              <a:gs pos="0">
                <a:srgbClr val="00B0F0"/>
              </a:gs>
              <a:gs pos="100000">
                <a:srgbClr val="D74839"/>
              </a:gs>
            </a:gsLst>
            <a:lin ang="10800000" scaled="1"/>
            <a:tileRect/>
          </a:gra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CH" dirty="0"/>
              <a:t>Das kommt etwas später</a:t>
            </a:r>
          </a:p>
        </p:txBody>
      </p:sp>
    </p:spTree>
    <p:extLst>
      <p:ext uri="{BB962C8B-B14F-4D97-AF65-F5344CB8AC3E}">
        <p14:creationId xmlns:p14="http://schemas.microsoft.com/office/powerpoint/2010/main" val="36927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 grpId="0" animBg="1"/>
      <p:bldP spid="7" grpId="0" animBg="1"/>
      <p:bldP spid="11" grpId="0" animBg="1"/>
      <p:bldP spid="17" grpId="0" animBg="1"/>
      <p:bldP spid="15" grpId="0" animBg="1"/>
      <p:bldP spid="18" grpId="0" animBg="1"/>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0E101-15D4-C0A9-4BD4-3B4AD1F1DA83}"/>
              </a:ext>
            </a:extLst>
          </p:cNvPr>
          <p:cNvSpPr>
            <a:spLocks noGrp="1"/>
          </p:cNvSpPr>
          <p:nvPr>
            <p:ph type="title"/>
          </p:nvPr>
        </p:nvSpPr>
        <p:spPr/>
        <p:txBody>
          <a:bodyPr/>
          <a:lstStyle/>
          <a:p>
            <a:r>
              <a:rPr lang="de-CH" sz="3600" dirty="0"/>
              <a:t>Einschub: Die Entwicklungsgeschichte von KI</a:t>
            </a:r>
            <a:endParaRPr lang="de-CH" dirty="0"/>
          </a:p>
        </p:txBody>
      </p:sp>
      <p:sp>
        <p:nvSpPr>
          <p:cNvPr id="3" name="Content Placeholder 2">
            <a:extLst>
              <a:ext uri="{FF2B5EF4-FFF2-40B4-BE49-F238E27FC236}">
                <a16:creationId xmlns:a16="http://schemas.microsoft.com/office/drawing/2014/main" id="{9E36EFE7-4BB3-3846-497E-70089CC256FC}"/>
              </a:ext>
            </a:extLst>
          </p:cNvPr>
          <p:cNvSpPr>
            <a:spLocks noGrp="1"/>
          </p:cNvSpPr>
          <p:nvPr>
            <p:ph idx="1"/>
          </p:nvPr>
        </p:nvSpPr>
        <p:spPr>
          <a:xfrm>
            <a:off x="516097" y="1093305"/>
            <a:ext cx="8580277" cy="5220684"/>
          </a:xfrm>
        </p:spPr>
        <p:txBody>
          <a:bodyPr/>
          <a:lstStyle/>
          <a:p>
            <a:pPr marL="1079500" lvl="0" indent="-1079500"/>
            <a:r>
              <a:rPr lang="de-CH" dirty="0"/>
              <a:t>2019	GPT 2 (1.5 Milliarden Parameter) wird zum ersten Mal der Öffentlichkeit vorgestellt. Es handelte sich um das erste Sprachmodell welches überraschend natürliche Antworten gab aber noch viele Fehler enthielt.</a:t>
            </a:r>
          </a:p>
          <a:p>
            <a:pPr marL="1079500" lvl="0" indent="-1079500"/>
            <a:r>
              <a:rPr lang="de-CH" dirty="0"/>
              <a:t>2020	GPT 3 (175 Milliarden Parameter) konnte bereits diverse Texte erzeugen, von Mails über Briefe bis zu Programmcode</a:t>
            </a:r>
          </a:p>
          <a:p>
            <a:pPr marL="1079500" lvl="0" indent="-1079500"/>
            <a:r>
              <a:rPr lang="de-CH" dirty="0"/>
              <a:t>2022	ChatGPT 3.5 wird kostenlos zur Verfügung gestellt. «Wissen» bis 2021.</a:t>
            </a:r>
          </a:p>
          <a:p>
            <a:pPr marL="1079500" lvl="0" indent="-1079500"/>
            <a:r>
              <a:rPr lang="de-CH" dirty="0"/>
              <a:t>2023-02	Bing Chat erlaubte bei Abfragen Daten des Internets mit einzubeziehen, ab Oktober konnte das auch ChatGPT =&gt; immer aktuell</a:t>
            </a:r>
          </a:p>
          <a:p>
            <a:pPr marL="1079500" lvl="0" indent="-1079500"/>
            <a:r>
              <a:rPr lang="de-CH" dirty="0"/>
              <a:t>2023-09	LLMs können, durch die Bereitstellung von Schnittstellen, Befehle auf dem lokalen PC oder remote ausführen</a:t>
            </a:r>
          </a:p>
          <a:p>
            <a:pPr lvl="0"/>
            <a:r>
              <a:rPr lang="de-CH" dirty="0"/>
              <a:t>Ab jetzt gibt es immer mehr spezialisierte «Agenten» die Aufgaben in der realen Welt ausführen können, z.B. Dateien erzeugen, Tickets bestellen, Technische System steuern (Heizung, Licht, …), …</a:t>
            </a:r>
          </a:p>
        </p:txBody>
      </p:sp>
      <p:sp>
        <p:nvSpPr>
          <p:cNvPr id="4" name="Slide Number Placeholder 3">
            <a:extLst>
              <a:ext uri="{FF2B5EF4-FFF2-40B4-BE49-F238E27FC236}">
                <a16:creationId xmlns:a16="http://schemas.microsoft.com/office/drawing/2014/main" id="{9FE3065F-B5EF-279A-CDEB-20FD3664C752}"/>
              </a:ext>
            </a:extLst>
          </p:cNvPr>
          <p:cNvSpPr>
            <a:spLocks noGrp="1"/>
          </p:cNvSpPr>
          <p:nvPr>
            <p:ph type="sldNum" sz="quarter" idx="12"/>
          </p:nvPr>
        </p:nvSpPr>
        <p:spPr/>
        <p:txBody>
          <a:bodyPr/>
          <a:lstStyle/>
          <a:p>
            <a:fld id="{5A33CB2A-1702-4C1D-9CC4-8D472D39F19E}" type="slidenum">
              <a:rPr lang="en-US" smtClean="0"/>
              <a:t>27</a:t>
            </a:fld>
            <a:endParaRPr lang="en-US"/>
          </a:p>
        </p:txBody>
      </p:sp>
      <p:grpSp>
        <p:nvGrpSpPr>
          <p:cNvPr id="9" name="Group 8">
            <a:extLst>
              <a:ext uri="{FF2B5EF4-FFF2-40B4-BE49-F238E27FC236}">
                <a16:creationId xmlns:a16="http://schemas.microsoft.com/office/drawing/2014/main" id="{6F285523-7F2B-2026-0BA7-B021840D72B9}"/>
              </a:ext>
            </a:extLst>
          </p:cNvPr>
          <p:cNvGrpSpPr/>
          <p:nvPr/>
        </p:nvGrpSpPr>
        <p:grpSpPr>
          <a:xfrm>
            <a:off x="9096375" y="3444240"/>
            <a:ext cx="1270000" cy="3108960"/>
            <a:chOff x="9096375" y="3444240"/>
            <a:chExt cx="1270000" cy="3108960"/>
          </a:xfrm>
        </p:grpSpPr>
        <p:sp>
          <p:nvSpPr>
            <p:cNvPr id="5" name="Arrow: Pentagon 4">
              <a:extLst>
                <a:ext uri="{FF2B5EF4-FFF2-40B4-BE49-F238E27FC236}">
                  <a16:creationId xmlns:a16="http://schemas.microsoft.com/office/drawing/2014/main" id="{33C77419-914C-E3EB-8D08-6ED676C6CEE7}"/>
                </a:ext>
              </a:extLst>
            </p:cNvPr>
            <p:cNvSpPr/>
            <p:nvPr/>
          </p:nvSpPr>
          <p:spPr>
            <a:xfrm rot="5400000">
              <a:off x="8176895" y="4363720"/>
              <a:ext cx="3108960" cy="1270000"/>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6" name="TextBox 5">
              <a:extLst>
                <a:ext uri="{FF2B5EF4-FFF2-40B4-BE49-F238E27FC236}">
                  <a16:creationId xmlns:a16="http://schemas.microsoft.com/office/drawing/2014/main" id="{F3E950C1-827C-9C6B-6002-D0C43911DDF4}"/>
                </a:ext>
              </a:extLst>
            </p:cNvPr>
            <p:cNvSpPr txBox="1"/>
            <p:nvPr/>
          </p:nvSpPr>
          <p:spPr>
            <a:xfrm>
              <a:off x="9163050" y="3917950"/>
              <a:ext cx="1136650" cy="914400"/>
            </a:xfrm>
            <a:prstGeom prst="rect">
              <a:avLst/>
            </a:prstGeom>
            <a:noFill/>
          </p:spPr>
          <p:txBody>
            <a:bodyPr wrap="square" rtlCol="0">
              <a:noAutofit/>
            </a:bodyPr>
            <a:lstStyle/>
            <a:p>
              <a:pPr algn="ctr"/>
              <a:r>
                <a:rPr lang="de-CH" dirty="0">
                  <a:latin typeface="Arial" panose="020B0604020202020204" pitchFamily="34" charset="0"/>
                  <a:cs typeface="Arial" panose="020B0604020202020204" pitchFamily="34" charset="0"/>
                </a:rPr>
                <a:t>Internet-Abfrage </a:t>
              </a:r>
              <a:br>
                <a:rPr lang="de-CH" dirty="0">
                  <a:latin typeface="Arial" panose="020B0604020202020204" pitchFamily="34" charset="0"/>
                  <a:cs typeface="Arial" panose="020B0604020202020204" pitchFamily="34" charset="0"/>
                </a:rPr>
              </a:br>
              <a:r>
                <a:rPr lang="de-CH" dirty="0">
                  <a:latin typeface="Arial" panose="020B0604020202020204" pitchFamily="34" charset="0"/>
                  <a:cs typeface="Arial" panose="020B0604020202020204" pitchFamily="34" charset="0"/>
                </a:rPr>
                <a:t>= Aktualität</a:t>
              </a:r>
            </a:p>
          </p:txBody>
        </p:sp>
      </p:grpSp>
      <p:grpSp>
        <p:nvGrpSpPr>
          <p:cNvPr id="7" name="Group 6">
            <a:extLst>
              <a:ext uri="{FF2B5EF4-FFF2-40B4-BE49-F238E27FC236}">
                <a16:creationId xmlns:a16="http://schemas.microsoft.com/office/drawing/2014/main" id="{5B68674F-CDE0-A60E-176E-0ED7F8AAF24C}"/>
              </a:ext>
            </a:extLst>
          </p:cNvPr>
          <p:cNvGrpSpPr/>
          <p:nvPr/>
        </p:nvGrpSpPr>
        <p:grpSpPr>
          <a:xfrm>
            <a:off x="10662119" y="4274820"/>
            <a:ext cx="1270000" cy="2278380"/>
            <a:chOff x="10662119" y="4514850"/>
            <a:chExt cx="1270000" cy="2038350"/>
          </a:xfrm>
        </p:grpSpPr>
        <p:sp>
          <p:nvSpPr>
            <p:cNvPr id="8" name="Arrow: Pentagon 7">
              <a:extLst>
                <a:ext uri="{FF2B5EF4-FFF2-40B4-BE49-F238E27FC236}">
                  <a16:creationId xmlns:a16="http://schemas.microsoft.com/office/drawing/2014/main" id="{5A4BB6E4-81FE-344E-F6A2-477855ABE4FF}"/>
                </a:ext>
              </a:extLst>
            </p:cNvPr>
            <p:cNvSpPr/>
            <p:nvPr/>
          </p:nvSpPr>
          <p:spPr>
            <a:xfrm rot="5400000">
              <a:off x="10277944" y="4899025"/>
              <a:ext cx="2038350" cy="1270000"/>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1" name="TextBox 10">
              <a:extLst>
                <a:ext uri="{FF2B5EF4-FFF2-40B4-BE49-F238E27FC236}">
                  <a16:creationId xmlns:a16="http://schemas.microsoft.com/office/drawing/2014/main" id="{9C8DC2AE-7C40-A552-4F77-A5AC9B9A17CC}"/>
                </a:ext>
              </a:extLst>
            </p:cNvPr>
            <p:cNvSpPr txBox="1"/>
            <p:nvPr/>
          </p:nvSpPr>
          <p:spPr>
            <a:xfrm>
              <a:off x="10662119" y="4514850"/>
              <a:ext cx="1270000" cy="927100"/>
            </a:xfrm>
            <a:prstGeom prst="rect">
              <a:avLst/>
            </a:prstGeom>
            <a:noFill/>
          </p:spPr>
          <p:txBody>
            <a:bodyPr wrap="square" rtlCol="0">
              <a:noAutofit/>
            </a:bodyPr>
            <a:lstStyle/>
            <a:p>
              <a:pPr algn="ctr"/>
              <a:r>
                <a:rPr lang="de-CH" dirty="0">
                  <a:latin typeface="Arial" panose="020B0604020202020204" pitchFamily="34" charset="0"/>
                  <a:cs typeface="Arial" panose="020B0604020202020204" pitchFamily="34" charset="0"/>
                </a:rPr>
                <a:t> Befehle ausführen = </a:t>
              </a:r>
            </a:p>
            <a:p>
              <a:pPr algn="ctr"/>
              <a:r>
                <a:rPr lang="de-CH" dirty="0">
                  <a:latin typeface="Arial" panose="020B0604020202020204" pitchFamily="34" charset="0"/>
                  <a:cs typeface="Arial" panose="020B0604020202020204" pitchFamily="34" charset="0"/>
                </a:rPr>
                <a:t>Steuerung von Geräten</a:t>
              </a:r>
            </a:p>
          </p:txBody>
        </p:sp>
      </p:grpSp>
      <p:grpSp>
        <p:nvGrpSpPr>
          <p:cNvPr id="10" name="Group 9">
            <a:extLst>
              <a:ext uri="{FF2B5EF4-FFF2-40B4-BE49-F238E27FC236}">
                <a16:creationId xmlns:a16="http://schemas.microsoft.com/office/drawing/2014/main" id="{78567358-2F9D-C466-EB8E-A14DF3EA08AA}"/>
              </a:ext>
            </a:extLst>
          </p:cNvPr>
          <p:cNvGrpSpPr/>
          <p:nvPr/>
        </p:nvGrpSpPr>
        <p:grpSpPr>
          <a:xfrm>
            <a:off x="9067331" y="1056640"/>
            <a:ext cx="2864788" cy="2387600"/>
            <a:chOff x="9864725" y="1056640"/>
            <a:chExt cx="1270000" cy="2387600"/>
          </a:xfrm>
        </p:grpSpPr>
        <p:sp>
          <p:nvSpPr>
            <p:cNvPr id="13" name="Arrow: Pentagon 12">
              <a:extLst>
                <a:ext uri="{FF2B5EF4-FFF2-40B4-BE49-F238E27FC236}">
                  <a16:creationId xmlns:a16="http://schemas.microsoft.com/office/drawing/2014/main" id="{56A5043E-AA1E-1B2D-E653-D1EA85B654C8}"/>
                </a:ext>
              </a:extLst>
            </p:cNvPr>
            <p:cNvSpPr/>
            <p:nvPr/>
          </p:nvSpPr>
          <p:spPr>
            <a:xfrm rot="5400000">
              <a:off x="9325610" y="1635125"/>
              <a:ext cx="2348230" cy="1270000"/>
            </a:xfrm>
            <a:prstGeom prst="homePlate">
              <a:avLst>
                <a:gd name="adj" fmla="val 2579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5" name="TextBox 14">
              <a:extLst>
                <a:ext uri="{FF2B5EF4-FFF2-40B4-BE49-F238E27FC236}">
                  <a16:creationId xmlns:a16="http://schemas.microsoft.com/office/drawing/2014/main" id="{1BEDCCC4-73A5-827E-E6C7-A6E90FAEBDBD}"/>
                </a:ext>
              </a:extLst>
            </p:cNvPr>
            <p:cNvSpPr txBox="1"/>
            <p:nvPr/>
          </p:nvSpPr>
          <p:spPr>
            <a:xfrm>
              <a:off x="9864725" y="1056640"/>
              <a:ext cx="1270000" cy="1913890"/>
            </a:xfrm>
            <a:prstGeom prst="rect">
              <a:avLst/>
            </a:prstGeom>
            <a:noFill/>
          </p:spPr>
          <p:txBody>
            <a:bodyPr wrap="square" rtlCol="0" anchor="ctr">
              <a:noAutofit/>
            </a:bodyPr>
            <a:lstStyle/>
            <a:p>
              <a:pPr algn="ctr"/>
              <a:r>
                <a:rPr lang="de-CH" dirty="0">
                  <a:latin typeface="Arial" panose="020B0604020202020204" pitchFamily="34" charset="0"/>
                  <a:cs typeface="Arial" panose="020B0604020202020204" pitchFamily="34" charset="0"/>
                </a:rPr>
                <a:t>Reine Text-Ausgaben</a:t>
              </a:r>
            </a:p>
            <a:p>
              <a:pPr algn="ctr"/>
              <a:r>
                <a:rPr lang="de-CH" dirty="0">
                  <a:latin typeface="Arial" panose="020B0604020202020204" pitchFamily="34" charset="0"/>
                  <a:cs typeface="Arial" panose="020B0604020202020204" pitchFamily="34" charset="0"/>
                </a:rPr>
                <a:t>Basierend auf trainiertem «Wissen».</a:t>
              </a:r>
            </a:p>
            <a:p>
              <a:pPr algn="ctr"/>
              <a:r>
                <a:rPr lang="de-CH" dirty="0">
                  <a:latin typeface="Arial" panose="020B0604020202020204" pitchFamily="34" charset="0"/>
                  <a:cs typeface="Arial" panose="020B0604020202020204" pitchFamily="34" charset="0"/>
                </a:rPr>
                <a:t>«Wissen» endet zu einer bestimmten Zeit</a:t>
              </a:r>
            </a:p>
          </p:txBody>
        </p:sp>
      </p:grpSp>
    </p:spTree>
    <p:extLst>
      <p:ext uri="{BB962C8B-B14F-4D97-AF65-F5344CB8AC3E}">
        <p14:creationId xmlns:p14="http://schemas.microsoft.com/office/powerpoint/2010/main" val="2994560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27B45-E63D-54DD-ED39-9A73121D5804}"/>
              </a:ext>
            </a:extLst>
          </p:cNvPr>
          <p:cNvSpPr>
            <a:spLocks noGrp="1"/>
          </p:cNvSpPr>
          <p:nvPr>
            <p:ph type="title"/>
          </p:nvPr>
        </p:nvSpPr>
        <p:spPr/>
        <p:txBody>
          <a:bodyPr/>
          <a:lstStyle/>
          <a:p>
            <a:r>
              <a:rPr lang="de-CH" dirty="0"/>
              <a:t>Zurück zum «Ausbruch aus abgeschirmter Umgebung»</a:t>
            </a:r>
          </a:p>
        </p:txBody>
      </p:sp>
      <p:sp>
        <p:nvSpPr>
          <p:cNvPr id="3" name="Content Placeholder 2">
            <a:extLst>
              <a:ext uri="{FF2B5EF4-FFF2-40B4-BE49-F238E27FC236}">
                <a16:creationId xmlns:a16="http://schemas.microsoft.com/office/drawing/2014/main" id="{588B22BC-3A43-0B14-B5B4-FF088DBC0B22}"/>
              </a:ext>
            </a:extLst>
          </p:cNvPr>
          <p:cNvSpPr>
            <a:spLocks noGrp="1"/>
          </p:cNvSpPr>
          <p:nvPr>
            <p:ph idx="1"/>
          </p:nvPr>
        </p:nvSpPr>
        <p:spPr>
          <a:xfrm>
            <a:off x="516099" y="971550"/>
            <a:ext cx="7942101" cy="5342439"/>
          </a:xfrm>
        </p:spPr>
        <p:txBody>
          <a:bodyPr/>
          <a:lstStyle/>
          <a:p>
            <a:pPr>
              <a:spcBef>
                <a:spcPts val="600"/>
              </a:spcBef>
            </a:pPr>
            <a:r>
              <a:rPr lang="de-CH" dirty="0"/>
              <a:t>Wie sich herausstellt ist ein «Ausbruch» bei anderen Firmen bereits mehrfach geschehen. OpenAI hat zumindest eine Test-Umgebung genutzt aber diese nicht ausreichend isoliert.</a:t>
            </a:r>
          </a:p>
          <a:p>
            <a:pPr algn="ctr">
              <a:spcBef>
                <a:spcPts val="600"/>
              </a:spcBef>
            </a:pPr>
            <a:r>
              <a:rPr lang="de-CH" b="1" dirty="0">
                <a:sym typeface="Wingdings" panose="05000000000000000000" pitchFamily="2" charset="2"/>
              </a:rPr>
              <a:t> </a:t>
            </a:r>
            <a:r>
              <a:rPr lang="de-CH" b="1" dirty="0"/>
              <a:t>Es war kein «Ausbruch», die KI war nie eingesperrt!</a:t>
            </a:r>
            <a:br>
              <a:rPr lang="de-CH" b="1" dirty="0"/>
            </a:br>
            <a:r>
              <a:rPr lang="de-CH" b="1" dirty="0">
                <a:sym typeface="Wingdings" panose="05000000000000000000" pitchFamily="2" charset="2"/>
              </a:rPr>
              <a:t> </a:t>
            </a:r>
            <a:r>
              <a:rPr lang="de-CH" b="1" dirty="0"/>
              <a:t>Somit ist das Presse-Drama eine totale Übertreibung</a:t>
            </a:r>
          </a:p>
          <a:p>
            <a:pPr>
              <a:spcBef>
                <a:spcPts val="600"/>
              </a:spcBef>
            </a:pPr>
            <a:r>
              <a:rPr lang="de-CH" dirty="0"/>
              <a:t>ABER… Was ist mit dem Einbruch in andere Systeme?</a:t>
            </a:r>
          </a:p>
          <a:p>
            <a:pPr>
              <a:spcBef>
                <a:spcPts val="600"/>
              </a:spcBef>
            </a:pPr>
            <a:r>
              <a:rPr lang="de-CH" dirty="0"/>
              <a:t>Es muss uns eines klar sein: Die KI ist keine Superintelligenz! Sie weiss und kann technisch nicht mehr als ein Mensch, z.B. Schwachstellen finden, diese ausnützen, Daten abgreifen, … Aber sie ist deutlich schneller und sie tut, was man ihr sagt, ohne moralische/gesetzliche Bewertung.</a:t>
            </a:r>
          </a:p>
          <a:p>
            <a:pPr>
              <a:spcBef>
                <a:spcPts val="600"/>
              </a:spcBef>
            </a:pPr>
            <a:r>
              <a:rPr lang="de-CH" b="1" dirty="0"/>
              <a:t>Hat die KI keine Moral? </a:t>
            </a:r>
          </a:p>
          <a:p>
            <a:pPr>
              <a:spcBef>
                <a:spcPts val="600"/>
              </a:spcBef>
            </a:pPr>
            <a:r>
              <a:rPr lang="de-CH" dirty="0"/>
              <a:t>Die KI berechnet die möglichst passende Lösung. Sie hat per se keine Moral und kann Gesetzestexte nicht auf die berechnete Lösung anwenden. </a:t>
            </a:r>
          </a:p>
          <a:p>
            <a:pPr>
              <a:spcBef>
                <a:spcPts val="600"/>
              </a:spcBef>
            </a:pPr>
            <a:r>
              <a:rPr lang="de-CH" dirty="0"/>
              <a:t>Die KI-Firmen versuchen zwar durch Überlagerungen «schlechtes Verhalten» zu blockieren, sind aber oft extrem leichtsinnig, fast schon naiv.</a:t>
            </a:r>
          </a:p>
        </p:txBody>
      </p:sp>
      <p:sp>
        <p:nvSpPr>
          <p:cNvPr id="4" name="Slide Number Placeholder 3">
            <a:extLst>
              <a:ext uri="{FF2B5EF4-FFF2-40B4-BE49-F238E27FC236}">
                <a16:creationId xmlns:a16="http://schemas.microsoft.com/office/drawing/2014/main" id="{4B93E992-AD32-566E-67BF-E9731F06FBE7}"/>
              </a:ext>
            </a:extLst>
          </p:cNvPr>
          <p:cNvSpPr>
            <a:spLocks noGrp="1"/>
          </p:cNvSpPr>
          <p:nvPr>
            <p:ph type="sldNum" sz="quarter" idx="12"/>
          </p:nvPr>
        </p:nvSpPr>
        <p:spPr/>
        <p:txBody>
          <a:bodyPr/>
          <a:lstStyle/>
          <a:p>
            <a:fld id="{5A33CB2A-1702-4C1D-9CC4-8D472D39F19E}" type="slidenum">
              <a:rPr lang="en-US" smtClean="0"/>
              <a:t>28</a:t>
            </a:fld>
            <a:endParaRPr lang="en-US"/>
          </a:p>
        </p:txBody>
      </p:sp>
      <p:pic>
        <p:nvPicPr>
          <p:cNvPr id="5" name="Picture 4" descr="Gefängnistür offen, Renders Einschließlich: gefängnis &amp; zelle - Envato">
            <a:extLst>
              <a:ext uri="{FF2B5EF4-FFF2-40B4-BE49-F238E27FC236}">
                <a16:creationId xmlns:a16="http://schemas.microsoft.com/office/drawing/2014/main" id="{0F78D69E-5707-7F71-6FFA-15AF45076281}"/>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8835081" y="791348"/>
            <a:ext cx="2484394" cy="3591644"/>
          </a:xfrm>
          <a:prstGeom prst="rect">
            <a:avLst/>
          </a:prstGeom>
        </p:spPr>
      </p:pic>
      <p:pic>
        <p:nvPicPr>
          <p:cNvPr id="8" name="Picture 7">
            <a:extLst>
              <a:ext uri="{FF2B5EF4-FFF2-40B4-BE49-F238E27FC236}">
                <a16:creationId xmlns:a16="http://schemas.microsoft.com/office/drawing/2014/main" id="{34BD3A98-F066-7B7F-79E1-1511E4163C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6545" y="4670735"/>
            <a:ext cx="1760373" cy="1817528"/>
          </a:xfrm>
          <a:prstGeom prst="rect">
            <a:avLst/>
          </a:prstGeom>
        </p:spPr>
      </p:pic>
    </p:spTree>
    <p:extLst>
      <p:ext uri="{BB962C8B-B14F-4D97-AF65-F5344CB8AC3E}">
        <p14:creationId xmlns:p14="http://schemas.microsoft.com/office/powerpoint/2010/main" val="301991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additive="base">
                                        <p:cTn id="45" dur="500" fill="hold"/>
                                        <p:tgtEl>
                                          <p:spTgt spid="8"/>
                                        </p:tgtEl>
                                        <p:attrNameLst>
                                          <p:attrName>ppt_x</p:attrName>
                                        </p:attrNameLst>
                                      </p:cBhvr>
                                      <p:tavLst>
                                        <p:tav tm="0">
                                          <p:val>
                                            <p:strVal val="#ppt_x"/>
                                          </p:val>
                                        </p:tav>
                                        <p:tav tm="100000">
                                          <p:val>
                                            <p:strVal val="#ppt_x"/>
                                          </p:val>
                                        </p:tav>
                                      </p:tavLst>
                                    </p:anim>
                                    <p:anim calcmode="lin" valueType="num">
                                      <p:cBhvr additive="base">
                                        <p:cTn id="4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F4842-BF25-7077-303D-004515B78E3D}"/>
              </a:ext>
            </a:extLst>
          </p:cNvPr>
          <p:cNvSpPr>
            <a:spLocks noGrp="1"/>
          </p:cNvSpPr>
          <p:nvPr>
            <p:ph type="title"/>
          </p:nvPr>
        </p:nvSpPr>
        <p:spPr/>
        <p:txBody>
          <a:bodyPr/>
          <a:lstStyle/>
          <a:p>
            <a:r>
              <a:rPr lang="de-CH" dirty="0"/>
              <a:t>Fazit: IT-Sicherheit!</a:t>
            </a:r>
          </a:p>
        </p:txBody>
      </p:sp>
      <p:sp>
        <p:nvSpPr>
          <p:cNvPr id="3" name="Content Placeholder 2">
            <a:extLst>
              <a:ext uri="{FF2B5EF4-FFF2-40B4-BE49-F238E27FC236}">
                <a16:creationId xmlns:a16="http://schemas.microsoft.com/office/drawing/2014/main" id="{4BC17295-4A82-B1F6-96D4-CFA95236095D}"/>
              </a:ext>
            </a:extLst>
          </p:cNvPr>
          <p:cNvSpPr>
            <a:spLocks noGrp="1"/>
          </p:cNvSpPr>
          <p:nvPr>
            <p:ph idx="1"/>
          </p:nvPr>
        </p:nvSpPr>
        <p:spPr/>
        <p:txBody>
          <a:bodyPr/>
          <a:lstStyle/>
          <a:p>
            <a:r>
              <a:rPr lang="de-CH" dirty="0"/>
              <a:t>Es wäre alles kein Problem, wenn wir das Thema Computer-Sicherheit ernster nehmen würden. </a:t>
            </a:r>
          </a:p>
          <a:p>
            <a:r>
              <a:rPr lang="de-CH" dirty="0"/>
              <a:t>Wir wissen ja auch, dass es immer «böse Menschen» geben wird und sichern unser Hab und Gut entsprechend (Schlösser, Gitter, Überwachungskameras, …). </a:t>
            </a:r>
          </a:p>
          <a:p>
            <a:r>
              <a:rPr lang="de-CH" dirty="0"/>
              <a:t>Es wird auch immer «böse Computer/KI» geben. Wir müssen deshalb unser </a:t>
            </a:r>
            <a:br>
              <a:rPr lang="de-CH" dirty="0"/>
            </a:br>
            <a:r>
              <a:rPr lang="de-CH" dirty="0"/>
              <a:t>Handeln in der realen Welt auch vorbehaltslos auf die Computer übertragen! </a:t>
            </a:r>
            <a:br>
              <a:rPr lang="de-CH" dirty="0"/>
            </a:br>
            <a:endParaRPr lang="de-CH" dirty="0"/>
          </a:p>
          <a:p>
            <a:endParaRPr lang="de-CH" dirty="0"/>
          </a:p>
        </p:txBody>
      </p:sp>
      <p:sp>
        <p:nvSpPr>
          <p:cNvPr id="4" name="Slide Number Placeholder 3">
            <a:extLst>
              <a:ext uri="{FF2B5EF4-FFF2-40B4-BE49-F238E27FC236}">
                <a16:creationId xmlns:a16="http://schemas.microsoft.com/office/drawing/2014/main" id="{9DD87CE4-7F15-9FEA-2F3B-5A942B81C9E8}"/>
              </a:ext>
            </a:extLst>
          </p:cNvPr>
          <p:cNvSpPr>
            <a:spLocks noGrp="1"/>
          </p:cNvSpPr>
          <p:nvPr>
            <p:ph type="sldNum" sz="quarter" idx="12"/>
          </p:nvPr>
        </p:nvSpPr>
        <p:spPr/>
        <p:txBody>
          <a:bodyPr/>
          <a:lstStyle/>
          <a:p>
            <a:fld id="{5A33CB2A-1702-4C1D-9CC4-8D472D39F19E}" type="slidenum">
              <a:rPr lang="en-US" smtClean="0"/>
              <a:t>29</a:t>
            </a:fld>
            <a:endParaRPr lang="en-US"/>
          </a:p>
        </p:txBody>
      </p:sp>
      <p:sp>
        <p:nvSpPr>
          <p:cNvPr id="6" name="TextBox 5">
            <a:extLst>
              <a:ext uri="{FF2B5EF4-FFF2-40B4-BE49-F238E27FC236}">
                <a16:creationId xmlns:a16="http://schemas.microsoft.com/office/drawing/2014/main" id="{CB35BFC8-69F5-68F5-C8D8-80C29042CA47}"/>
              </a:ext>
            </a:extLst>
          </p:cNvPr>
          <p:cNvSpPr txBox="1"/>
          <p:nvPr/>
        </p:nvSpPr>
        <p:spPr>
          <a:xfrm>
            <a:off x="576941" y="3130550"/>
            <a:ext cx="6478109" cy="3498220"/>
          </a:xfrm>
          <a:prstGeom prst="roundRect">
            <a:avLst>
              <a:gd name="adj" fmla="val 11781"/>
            </a:avLst>
          </a:prstGeom>
          <a:solidFill>
            <a:schemeClr val="accent5">
              <a:lumMod val="40000"/>
              <a:lumOff val="60000"/>
            </a:schemeClr>
          </a:solidFill>
          <a:ln w="28575">
            <a:solidFill>
              <a:schemeClr val="bg1"/>
            </a:solidFill>
          </a:ln>
          <a:effectLst>
            <a:outerShdw blurRad="50800" dist="38100" dir="2700000" sx="102000" sy="102000" algn="tl" rotWithShape="0">
              <a:prstClr val="black">
                <a:alpha val="65000"/>
              </a:prstClr>
            </a:outerShdw>
          </a:effectLst>
        </p:spPr>
        <p:txBody>
          <a:bodyPr wrap="square" rtlCol="0">
            <a:noAutofit/>
          </a:bodyPr>
          <a:lstStyle/>
          <a:p>
            <a:pPr algn="ctr">
              <a:spcBef>
                <a:spcPts val="600"/>
              </a:spcBef>
            </a:pPr>
            <a:r>
              <a:rPr lang="de-CH" sz="2400" b="1" dirty="0">
                <a:latin typeface="Arial" panose="020B0604020202020204" pitchFamily="34" charset="0"/>
                <a:cs typeface="Arial" panose="020B0604020202020204" pitchFamily="34" charset="0"/>
              </a:rPr>
              <a:t>Aktuelle Relevanz?</a:t>
            </a:r>
          </a:p>
          <a:p>
            <a:pPr>
              <a:spcBef>
                <a:spcPts val="1200"/>
              </a:spcBef>
            </a:pPr>
            <a:r>
              <a:rPr lang="de-CH" dirty="0"/>
              <a:t>Diebe stehlen in Liechtenstein das Verzeichnis der Stiftungen. Dieses enthält auch Informationen über Personen hinter Firmen, Vereinen, Stiftungen und Trusts. Das Abgreifen wurde erst 2-1/2 Tage später entdeckt.</a:t>
            </a:r>
          </a:p>
          <a:p>
            <a:pPr>
              <a:spcBef>
                <a:spcPts val="600"/>
              </a:spcBef>
            </a:pPr>
            <a:r>
              <a:rPr lang="de-CH" dirty="0"/>
              <a:t>Das Verzeichnis enthält auch </a:t>
            </a:r>
            <a:r>
              <a:rPr lang="de-CH" i="1" dirty="0"/>
              <a:t>gesperrte, nicht-öffentliche </a:t>
            </a:r>
            <a:r>
              <a:rPr lang="de-CH" dirty="0"/>
              <a:t>Daten – solche Sperrungen sind vorgesehen, wenn Betroffenen Gefahren wie Entführung, Erpressung oder Einschüchterung drohen.</a:t>
            </a:r>
          </a:p>
          <a:p>
            <a:pPr algn="ctr">
              <a:spcBef>
                <a:spcPts val="600"/>
              </a:spcBef>
            </a:pPr>
            <a:r>
              <a:rPr lang="de-CH" b="1" dirty="0">
                <a:latin typeface="Arial" panose="020B0604020202020204" pitchFamily="34" charset="0"/>
                <a:cs typeface="Arial" panose="020B0604020202020204" pitchFamily="34" charset="0"/>
              </a:rPr>
              <a:t>IT-Sicherheit ist keine Option, sondern ein Muss!</a:t>
            </a:r>
          </a:p>
        </p:txBody>
      </p:sp>
      <p:pic>
        <p:nvPicPr>
          <p:cNvPr id="8" name="Picture 7" descr="Sicherheitskonzept Tür Mit Vielen Schlössern Gerenderte Illustration –  Stockfoto © vchalup2 #222990898">
            <a:extLst>
              <a:ext uri="{FF2B5EF4-FFF2-40B4-BE49-F238E27FC236}">
                <a16:creationId xmlns:a16="http://schemas.microsoft.com/office/drawing/2014/main" id="{03A9F9D3-BF7B-FB50-6120-E0DAAFF7C25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700852" y="2264617"/>
            <a:ext cx="3169890" cy="4307953"/>
          </a:xfrm>
          <a:prstGeom prst="rect">
            <a:avLst/>
          </a:prstGeom>
          <a:ln>
            <a:noFill/>
          </a:ln>
          <a:effectLst>
            <a:outerShdw blurRad="292100" dist="139700" dir="2700000" algn="tl" rotWithShape="0">
              <a:srgbClr val="333333">
                <a:alpha val="65000"/>
              </a:srgbClr>
            </a:outerShdw>
          </a:effectLst>
        </p:spPr>
      </p:pic>
      <p:sp>
        <p:nvSpPr>
          <p:cNvPr id="5" name="Rectangle: Rounded Corners 4">
            <a:extLst>
              <a:ext uri="{FF2B5EF4-FFF2-40B4-BE49-F238E27FC236}">
                <a16:creationId xmlns:a16="http://schemas.microsoft.com/office/drawing/2014/main" id="{F61A6774-4148-A8A7-4211-8B9E4103FC4C}"/>
              </a:ext>
            </a:extLst>
          </p:cNvPr>
          <p:cNvSpPr/>
          <p:nvPr/>
        </p:nvSpPr>
        <p:spPr>
          <a:xfrm>
            <a:off x="7510239" y="3487509"/>
            <a:ext cx="4215804" cy="286449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b="1" dirty="0"/>
              <a:t>Kann ICH etwas tun?</a:t>
            </a:r>
          </a:p>
          <a:p>
            <a:pPr algn="ctr">
              <a:spcBef>
                <a:spcPts val="600"/>
              </a:spcBef>
            </a:pPr>
            <a:r>
              <a:rPr lang="de-CH" dirty="0"/>
              <a:t>Ja! Wann immer ein Update kommt: installieren!</a:t>
            </a:r>
          </a:p>
          <a:p>
            <a:pPr algn="ctr">
              <a:spcBef>
                <a:spcPts val="600"/>
              </a:spcBef>
            </a:pPr>
            <a:r>
              <a:rPr lang="de-CH" dirty="0"/>
              <a:t>Passwörter geheim halten!</a:t>
            </a:r>
          </a:p>
          <a:p>
            <a:pPr algn="ctr">
              <a:spcBef>
                <a:spcPts val="600"/>
              </a:spcBef>
            </a:pPr>
            <a:r>
              <a:rPr lang="de-CH" dirty="0"/>
              <a:t>Für jeden Zugang ein </a:t>
            </a:r>
            <a:r>
              <a:rPr lang="de-CH" dirty="0" err="1"/>
              <a:t>eigenens</a:t>
            </a:r>
            <a:r>
              <a:rPr lang="de-CH" dirty="0"/>
              <a:t> Passwort!</a:t>
            </a:r>
          </a:p>
          <a:p>
            <a:pPr algn="ctr">
              <a:spcBef>
                <a:spcPts val="600"/>
              </a:spcBef>
            </a:pPr>
            <a:r>
              <a:rPr lang="de-CH" dirty="0"/>
              <a:t>Bei Banken und </a:t>
            </a:r>
            <a:r>
              <a:rPr lang="de-CH" dirty="0" err="1"/>
              <a:t>Amazon&amp;Co</a:t>
            </a:r>
            <a:r>
              <a:rPr lang="de-CH" dirty="0"/>
              <a:t> immer den 2. Faktor einschalten!</a:t>
            </a:r>
          </a:p>
        </p:txBody>
      </p:sp>
    </p:spTree>
    <p:extLst>
      <p:ext uri="{BB962C8B-B14F-4D97-AF65-F5344CB8AC3E}">
        <p14:creationId xmlns:p14="http://schemas.microsoft.com/office/powerpoint/2010/main" val="362079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D9E83-86D3-E565-49E6-8DF702A8A11F}"/>
              </a:ext>
            </a:extLst>
          </p:cNvPr>
          <p:cNvSpPr>
            <a:spLocks noGrp="1"/>
          </p:cNvSpPr>
          <p:nvPr>
            <p:ph type="title"/>
          </p:nvPr>
        </p:nvSpPr>
        <p:spPr>
          <a:xfrm>
            <a:off x="2676292" y="369737"/>
            <a:ext cx="8996222" cy="536712"/>
          </a:xfrm>
        </p:spPr>
        <p:txBody>
          <a:bodyPr/>
          <a:lstStyle/>
          <a:p>
            <a:endParaRPr lang="de-CH" dirty="0"/>
          </a:p>
        </p:txBody>
      </p:sp>
      <p:sp>
        <p:nvSpPr>
          <p:cNvPr id="3" name="Content Placeholder 2">
            <a:extLst>
              <a:ext uri="{FF2B5EF4-FFF2-40B4-BE49-F238E27FC236}">
                <a16:creationId xmlns:a16="http://schemas.microsoft.com/office/drawing/2014/main" id="{DE3CBAA0-B96C-BC40-3B3D-4701AFE5E360}"/>
              </a:ext>
            </a:extLst>
          </p:cNvPr>
          <p:cNvSpPr>
            <a:spLocks noGrp="1"/>
          </p:cNvSpPr>
          <p:nvPr>
            <p:ph sz="half" idx="1"/>
          </p:nvPr>
        </p:nvSpPr>
        <p:spPr>
          <a:xfrm>
            <a:off x="528762" y="1879599"/>
            <a:ext cx="5313444" cy="4434389"/>
          </a:xfrm>
        </p:spPr>
        <p:txBody>
          <a:bodyPr/>
          <a:lstStyle/>
          <a:p>
            <a:r>
              <a:rPr lang="de-CH" b="1" dirty="0"/>
              <a:t>Diamanten</a:t>
            </a:r>
          </a:p>
          <a:p>
            <a:r>
              <a:rPr lang="de-CH" dirty="0"/>
              <a:t>Im April haben wir gelernt, dass deutlich günstigere Kunstdiamanten dem Original das Geschäft wegnehmen.</a:t>
            </a:r>
          </a:p>
          <a:p>
            <a:r>
              <a:rPr lang="de-CH" dirty="0"/>
              <a:t>Jetzt gibt es eine neue Anwendung für künstliche Diamanten:</a:t>
            </a:r>
          </a:p>
          <a:p>
            <a:r>
              <a:rPr lang="de-CH" dirty="0"/>
              <a:t>Durch die höchste bekannte Wärmeleitfähigkeit (übertrifft Kupfer und Silber um das 5-fache) ist Diamant das ideale Material, um Chips zu kühlen bzw. deren Wärme abzuführen. </a:t>
            </a:r>
          </a:p>
          <a:p>
            <a:r>
              <a:rPr lang="de-CH" dirty="0"/>
              <a:t>Und da sie in jeder Form hergestellt werden können auch ideal für die Chipfertigung.</a:t>
            </a:r>
          </a:p>
          <a:p>
            <a:pPr>
              <a:lnSpc>
                <a:spcPct val="110000"/>
              </a:lnSpc>
              <a:spcBef>
                <a:spcPts val="300"/>
              </a:spcBef>
            </a:pPr>
            <a:endParaRPr lang="de-CH" dirty="0"/>
          </a:p>
        </p:txBody>
      </p:sp>
      <p:sp>
        <p:nvSpPr>
          <p:cNvPr id="5" name="Content Placeholder 4">
            <a:extLst>
              <a:ext uri="{FF2B5EF4-FFF2-40B4-BE49-F238E27FC236}">
                <a16:creationId xmlns:a16="http://schemas.microsoft.com/office/drawing/2014/main" id="{7AE5D239-2F79-64FB-AD5F-F62113E58BC7}"/>
              </a:ext>
            </a:extLst>
          </p:cNvPr>
          <p:cNvSpPr>
            <a:spLocks noGrp="1"/>
          </p:cNvSpPr>
          <p:nvPr>
            <p:ph sz="half" idx="2"/>
          </p:nvPr>
        </p:nvSpPr>
        <p:spPr>
          <a:xfrm>
            <a:off x="6349794" y="539749"/>
            <a:ext cx="4978605" cy="5774239"/>
          </a:xfrm>
        </p:spPr>
        <p:txBody>
          <a:bodyPr/>
          <a:lstStyle/>
          <a:p>
            <a:r>
              <a:rPr lang="de-CH" b="1" dirty="0"/>
              <a:t>Ladenetz wächst schneller als der Bedarf</a:t>
            </a:r>
          </a:p>
          <a:p>
            <a:pPr lvl="0"/>
            <a:r>
              <a:rPr lang="de-CH" dirty="0"/>
              <a:t>Deutschland verfügt aktuell über 204’078 öffentliche Ladepunkte – ein Plus von 16% gegenüber Juni 2025 (ca. 177.100)</a:t>
            </a:r>
          </a:p>
          <a:p>
            <a:pPr lvl="0"/>
            <a:r>
              <a:rPr lang="de-CH" dirty="0"/>
              <a:t>Schnellladepunkte machen bereits rund 26% des Bestands aus, besonders Ultraschnell-lader (ab 150 kW) legen stark zu.</a:t>
            </a:r>
          </a:p>
          <a:p>
            <a:pPr lvl="0"/>
            <a:r>
              <a:rPr lang="de-CH" dirty="0"/>
              <a:t>Im Schnitt ist der nächste Ladepunkt in nur ca. 5 Minuten erreichbar – EU-Vorgaben werden damit deutlich </a:t>
            </a:r>
            <a:br>
              <a:rPr lang="de-CH" dirty="0"/>
            </a:br>
            <a:r>
              <a:rPr lang="de-CH" dirty="0"/>
              <a:t>übertroffen!</a:t>
            </a:r>
          </a:p>
          <a:p>
            <a:r>
              <a:rPr lang="de-CH" dirty="0"/>
              <a:t>Trotz steigender Zahlen </a:t>
            </a:r>
            <a:br>
              <a:rPr lang="de-CH" dirty="0"/>
            </a:br>
            <a:r>
              <a:rPr lang="de-CH" dirty="0"/>
              <a:t>liegt die durchschnittliche </a:t>
            </a:r>
            <a:br>
              <a:rPr lang="de-CH" dirty="0"/>
            </a:br>
            <a:r>
              <a:rPr lang="de-CH" dirty="0"/>
              <a:t>Auslastung der Lade-</a:t>
            </a:r>
            <a:br>
              <a:rPr lang="de-CH" dirty="0"/>
            </a:br>
            <a:r>
              <a:rPr lang="de-CH" dirty="0"/>
              <a:t>punkte nur bei ca. 12 % </a:t>
            </a:r>
          </a:p>
          <a:p>
            <a:r>
              <a:rPr lang="de-CH" dirty="0"/>
              <a:t>Keine Engpässe!</a:t>
            </a:r>
          </a:p>
        </p:txBody>
      </p:sp>
      <p:sp>
        <p:nvSpPr>
          <p:cNvPr id="4" name="Slide Number Placeholder 3">
            <a:extLst>
              <a:ext uri="{FF2B5EF4-FFF2-40B4-BE49-F238E27FC236}">
                <a16:creationId xmlns:a16="http://schemas.microsoft.com/office/drawing/2014/main" id="{B0D37FDC-E9FF-E530-576E-8F5136943548}"/>
              </a:ext>
            </a:extLst>
          </p:cNvPr>
          <p:cNvSpPr>
            <a:spLocks noGrp="1"/>
          </p:cNvSpPr>
          <p:nvPr>
            <p:ph type="sldNum" sz="quarter" idx="12"/>
          </p:nvPr>
        </p:nvSpPr>
        <p:spPr/>
        <p:txBody>
          <a:bodyPr/>
          <a:lstStyle/>
          <a:p>
            <a:fld id="{5A33CB2A-1702-4C1D-9CC4-8D472D39F19E}" type="slidenum">
              <a:rPr lang="en-US" smtClean="0"/>
              <a:t>3</a:t>
            </a:fld>
            <a:endParaRPr lang="en-US"/>
          </a:p>
        </p:txBody>
      </p:sp>
      <p:pic>
        <p:nvPicPr>
          <p:cNvPr id="6" name="Picture 5" descr="Warum Updates wichtig sind - Onlineportal von IT Management">
            <a:extLst>
              <a:ext uri="{FF2B5EF4-FFF2-40B4-BE49-F238E27FC236}">
                <a16:creationId xmlns:a16="http://schemas.microsoft.com/office/drawing/2014/main" id="{F1D20518-9E93-999A-8EBD-7E4E7F7B80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2498834" cy="140559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Alles über Diamanten – Fakten, Typen, Pflege">
            <a:extLst>
              <a:ext uri="{FF2B5EF4-FFF2-40B4-BE49-F238E27FC236}">
                <a16:creationId xmlns:a16="http://schemas.microsoft.com/office/drawing/2014/main" id="{0A767755-0C31-C956-C132-AACB959410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tretch>
            <a:fillRect/>
          </a:stretch>
        </p:blipFill>
        <p:spPr bwMode="auto">
          <a:xfrm>
            <a:off x="2734449" y="369737"/>
            <a:ext cx="3107757" cy="1751671"/>
          </a:xfrm>
          <a:prstGeom prst="rect">
            <a:avLst/>
          </a:prstGeom>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D44B1C4-3FE2-172D-AFCB-B237EB32CB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0602" y="3959517"/>
            <a:ext cx="2951398" cy="2528746"/>
          </a:xfrm>
          <a:prstGeom prst="rect">
            <a:avLst/>
          </a:prstGeom>
        </p:spPr>
      </p:pic>
    </p:spTree>
    <p:extLst>
      <p:ext uri="{BB962C8B-B14F-4D97-AF65-F5344CB8AC3E}">
        <p14:creationId xmlns:p14="http://schemas.microsoft.com/office/powerpoint/2010/main" val="335862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 calcmode="lin" valueType="num">
                                      <p:cBhvr additive="base">
                                        <p:cTn id="2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inkaufen wie an der Börse - absatzwirtschaft">
            <a:extLst>
              <a:ext uri="{FF2B5EF4-FFF2-40B4-BE49-F238E27FC236}">
                <a16:creationId xmlns:a16="http://schemas.microsoft.com/office/drawing/2014/main" id="{F47FD97B-536E-5C82-0BEE-2648BCB0AE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8" name="Freeform: Shape 7">
            <a:extLst>
              <a:ext uri="{FF2B5EF4-FFF2-40B4-BE49-F238E27FC236}">
                <a16:creationId xmlns:a16="http://schemas.microsoft.com/office/drawing/2014/main" id="{61C344B2-56F0-9C69-F2A5-172EB4949800}"/>
              </a:ext>
              <a:ext uri="{C183D7F6-B498-43B3-948B-1728B52AA6E4}">
                <adec:decorative xmlns:adec="http://schemas.microsoft.com/office/drawing/2017/decorative" val="1"/>
              </a:ext>
            </a:extLst>
          </p:cNvPr>
          <p:cNvSpPr/>
          <p:nvPr/>
        </p:nvSpPr>
        <p:spPr>
          <a:xfrm>
            <a:off x="5877261" y="3428714"/>
            <a:ext cx="6394567" cy="342928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1D0C35A8-75C1-B556-0679-DC1B80AB0CC8}"/>
              </a:ext>
            </a:extLst>
          </p:cNvPr>
          <p:cNvSpPr txBox="1">
            <a:spLocks/>
          </p:cNvSpPr>
          <p:nvPr/>
        </p:nvSpPr>
        <p:spPr>
          <a:xfrm>
            <a:off x="7017669" y="6034208"/>
            <a:ext cx="4932660" cy="635582"/>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r>
              <a:rPr lang="en-US" dirty="0"/>
              <a:t>Dynamic Pricing</a:t>
            </a:r>
            <a:endParaRPr lang="de-CH" dirty="0"/>
          </a:p>
        </p:txBody>
      </p:sp>
      <p:sp>
        <p:nvSpPr>
          <p:cNvPr id="10" name="Subtitle 2">
            <a:extLst>
              <a:ext uri="{FF2B5EF4-FFF2-40B4-BE49-F238E27FC236}">
                <a16:creationId xmlns:a16="http://schemas.microsoft.com/office/drawing/2014/main" id="{EAED93FF-1F8A-16A8-6EED-6BE8C95371DB}"/>
              </a:ext>
            </a:extLst>
          </p:cNvPr>
          <p:cNvSpPr txBox="1">
            <a:spLocks/>
          </p:cNvSpPr>
          <p:nvPr/>
        </p:nvSpPr>
        <p:spPr>
          <a:xfrm>
            <a:off x="7995424" y="4267198"/>
            <a:ext cx="4020553" cy="1824172"/>
          </a:xfrm>
          <a:prstGeom prst="rect">
            <a:avLst/>
          </a:prstGeom>
        </p:spPr>
        <p:txBody>
          <a:bodyPr vert="horz" lIns="91440" tIns="45720" rIns="91440" bIns="45720" rtlCol="0" anchor="b">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tabLst>
                <a:tab pos="1255713" algn="l"/>
              </a:tabLst>
            </a:pPr>
            <a:r>
              <a:rPr lang="de-CH" sz="3200" dirty="0"/>
              <a:t>Erst beim </a:t>
            </a:r>
            <a:br>
              <a:rPr lang="de-CH" sz="3200" dirty="0"/>
            </a:br>
            <a:r>
              <a:rPr lang="de-CH" sz="3200" dirty="0"/>
              <a:t>Fliegen und bald </a:t>
            </a:r>
            <a:br>
              <a:rPr lang="de-CH" sz="3200" dirty="0"/>
            </a:br>
            <a:r>
              <a:rPr lang="de-CH" sz="3200" dirty="0"/>
              <a:t>im Supermarkt?</a:t>
            </a:r>
          </a:p>
        </p:txBody>
      </p:sp>
      <p:pic>
        <p:nvPicPr>
          <p:cNvPr id="4" name="Picture 3">
            <a:extLst>
              <a:ext uri="{FF2B5EF4-FFF2-40B4-BE49-F238E27FC236}">
                <a16:creationId xmlns:a16="http://schemas.microsoft.com/office/drawing/2014/main" id="{FF7D4622-5BBE-94D3-E877-742B2B1226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7122" y="106616"/>
            <a:ext cx="4572796" cy="35731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83939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6C6B2-CBB9-3151-1648-93B902BF6691}"/>
              </a:ext>
            </a:extLst>
          </p:cNvPr>
          <p:cNvSpPr>
            <a:spLocks noGrp="1"/>
          </p:cNvSpPr>
          <p:nvPr>
            <p:ph type="title"/>
          </p:nvPr>
        </p:nvSpPr>
        <p:spPr/>
        <p:txBody>
          <a:bodyPr/>
          <a:lstStyle/>
          <a:p>
            <a:r>
              <a:rPr lang="de-CH" dirty="0"/>
              <a:t>Der Fall</a:t>
            </a:r>
          </a:p>
        </p:txBody>
      </p:sp>
      <p:sp>
        <p:nvSpPr>
          <p:cNvPr id="5" name="Content Placeholder 4">
            <a:extLst>
              <a:ext uri="{FF2B5EF4-FFF2-40B4-BE49-F238E27FC236}">
                <a16:creationId xmlns:a16="http://schemas.microsoft.com/office/drawing/2014/main" id="{75358DF7-82BF-EA16-C2DD-2EDFBC7A845E}"/>
              </a:ext>
            </a:extLst>
          </p:cNvPr>
          <p:cNvSpPr>
            <a:spLocks noGrp="1"/>
          </p:cNvSpPr>
          <p:nvPr>
            <p:ph idx="1"/>
          </p:nvPr>
        </p:nvSpPr>
        <p:spPr>
          <a:xfrm>
            <a:off x="516099" y="1093305"/>
            <a:ext cx="8137248" cy="5220684"/>
          </a:xfrm>
        </p:spPr>
        <p:txBody>
          <a:bodyPr/>
          <a:lstStyle/>
          <a:p>
            <a:r>
              <a:rPr lang="de-CH" dirty="0"/>
              <a:t>Das Buch aus 1992 ist ein Klassiker der Fliegen-Genetik.</a:t>
            </a:r>
          </a:p>
          <a:p>
            <a:r>
              <a:rPr lang="de-CH" dirty="0"/>
              <a:t>Der Evolutionsbiologe Michael Eisen von der UC Berkeley brauchte 2011 ein paar Bilder aus diesem Buch und bat seine Assistenz das Buch zu besorgen. Sie schickt ihm einen Screenshot:</a:t>
            </a:r>
          </a:p>
          <a:p>
            <a:r>
              <a:rPr lang="de-CH" dirty="0"/>
              <a:t>			</a:t>
            </a:r>
            <a:r>
              <a:rPr lang="de-CH" b="1" dirty="0">
                <a:solidFill>
                  <a:srgbClr val="FF0000"/>
                </a:solidFill>
              </a:rPr>
              <a:t>Preis: 1.7 Millionen Dollar</a:t>
            </a:r>
          </a:p>
          <a:p>
            <a:pPr>
              <a:spcBef>
                <a:spcPts val="600"/>
              </a:spcBef>
            </a:pPr>
            <a:r>
              <a:rPr lang="de-CH" dirty="0"/>
              <a:t>Und es gibt ein zweites Inserat bei einem grösseren Händler sogar für 2’198’177.95 Millionen Dollar – man achte auf die 95 Cent 😉</a:t>
            </a:r>
          </a:p>
          <a:p>
            <a:pPr>
              <a:spcBef>
                <a:spcPts val="600"/>
              </a:spcBef>
            </a:pPr>
            <a:r>
              <a:rPr lang="de-CH" dirty="0"/>
              <a:t>Das weckte den Forscher in ihm und er stellte fest, dass beide Anbieter jeweils 1x am Tag zu unterschiedlichen Zeiten ihre Preise aktualisieren.</a:t>
            </a:r>
          </a:p>
          <a:p>
            <a:pPr>
              <a:spcBef>
                <a:spcPts val="600"/>
              </a:spcBef>
            </a:pPr>
            <a:r>
              <a:rPr lang="de-CH" dirty="0"/>
              <a:t>Der kleinere Händler setzt den Preis auf 99.83% der (einzigen) Konkurrenz – somit etwas weniger. Und der grössere Händler setzte – später am Tag – seinen Preis auf 127% der Konkurrenz.</a:t>
            </a:r>
          </a:p>
          <a:p>
            <a:pPr>
              <a:spcBef>
                <a:spcPts val="600"/>
              </a:spcBef>
            </a:pPr>
            <a:r>
              <a:rPr lang="de-CH" dirty="0"/>
              <a:t>Der Preis steigt bis auf 23 Millionen, bis es ein Anbieter merkt und ihn wieder auf die ursprünglichen 8 Dollar reduziert und vermutlich die Automatik für dieses Buch abschaltet.</a:t>
            </a:r>
          </a:p>
        </p:txBody>
      </p:sp>
      <p:sp>
        <p:nvSpPr>
          <p:cNvPr id="4" name="Slide Number Placeholder 3">
            <a:extLst>
              <a:ext uri="{FF2B5EF4-FFF2-40B4-BE49-F238E27FC236}">
                <a16:creationId xmlns:a16="http://schemas.microsoft.com/office/drawing/2014/main" id="{1F9D865D-9214-D5AB-9EC0-8F7273ED144D}"/>
              </a:ext>
            </a:extLst>
          </p:cNvPr>
          <p:cNvSpPr>
            <a:spLocks noGrp="1"/>
          </p:cNvSpPr>
          <p:nvPr>
            <p:ph type="sldNum" sz="quarter" idx="12"/>
          </p:nvPr>
        </p:nvSpPr>
        <p:spPr/>
        <p:txBody>
          <a:bodyPr/>
          <a:lstStyle/>
          <a:p>
            <a:fld id="{5A33CB2A-1702-4C1D-9CC4-8D472D39F19E}" type="slidenum">
              <a:rPr lang="en-US" smtClean="0"/>
              <a:t>31</a:t>
            </a:fld>
            <a:endParaRPr lang="en-US"/>
          </a:p>
        </p:txBody>
      </p:sp>
      <p:pic>
        <p:nvPicPr>
          <p:cNvPr id="3" name="Picture 2" descr="The Making of a Fly. The Genetics of Animal ...">
            <a:extLst>
              <a:ext uri="{FF2B5EF4-FFF2-40B4-BE49-F238E27FC236}">
                <a16:creationId xmlns:a16="http://schemas.microsoft.com/office/drawing/2014/main" id="{3571F2B9-DCD4-FB35-47EE-AA9B5489CB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789034" y="1093305"/>
            <a:ext cx="2961057" cy="3575360"/>
          </a:xfrm>
          <a:prstGeom prst="rect">
            <a:avLst/>
          </a:prstGeom>
        </p:spPr>
      </p:pic>
      <p:grpSp>
        <p:nvGrpSpPr>
          <p:cNvPr id="6" name="Group 5">
            <a:extLst>
              <a:ext uri="{FF2B5EF4-FFF2-40B4-BE49-F238E27FC236}">
                <a16:creationId xmlns:a16="http://schemas.microsoft.com/office/drawing/2014/main" id="{6E226B2C-B16C-A73B-5C64-2F9BE320532A}"/>
              </a:ext>
            </a:extLst>
          </p:cNvPr>
          <p:cNvGrpSpPr/>
          <p:nvPr/>
        </p:nvGrpSpPr>
        <p:grpSpPr>
          <a:xfrm>
            <a:off x="9083182" y="5104876"/>
            <a:ext cx="2285902" cy="1542923"/>
            <a:chOff x="7292052" y="-449618"/>
            <a:chExt cx="2285902" cy="1542923"/>
          </a:xfrm>
        </p:grpSpPr>
        <p:sp>
          <p:nvSpPr>
            <p:cNvPr id="8" name="Rectangle: Rounded Corners 7">
              <a:extLst>
                <a:ext uri="{FF2B5EF4-FFF2-40B4-BE49-F238E27FC236}">
                  <a16:creationId xmlns:a16="http://schemas.microsoft.com/office/drawing/2014/main" id="{98ABB72A-85FC-4E2E-6372-862D407448E8}"/>
                </a:ext>
              </a:extLst>
            </p:cNvPr>
            <p:cNvSpPr/>
            <p:nvPr/>
          </p:nvSpPr>
          <p:spPr>
            <a:xfrm>
              <a:off x="7292052" y="-449618"/>
              <a:ext cx="2285902" cy="154292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lIns="36000" tIns="0" rIns="36000" bIns="0" rtlCol="0" anchor="b"/>
            <a:lstStyle/>
            <a:p>
              <a:pPr algn="ctr"/>
              <a:r>
                <a:rPr lang="de-CH" sz="1400" dirty="0"/>
                <a:t>Was lernen wir daraus?</a:t>
              </a:r>
            </a:p>
          </p:txBody>
        </p:sp>
        <p:pic>
          <p:nvPicPr>
            <p:cNvPr id="10" name="Picture 9">
              <a:extLst>
                <a:ext uri="{FF2B5EF4-FFF2-40B4-BE49-F238E27FC236}">
                  <a16:creationId xmlns:a16="http://schemas.microsoft.com/office/drawing/2014/main" id="{153A33EA-2346-F18A-1635-19C4D38007F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89730" y="-449617"/>
              <a:ext cx="890546" cy="1028616"/>
            </a:xfrm>
            <a:prstGeom prst="rect">
              <a:avLst/>
            </a:prstGeom>
          </p:spPr>
        </p:pic>
      </p:grpSp>
    </p:spTree>
    <p:extLst>
      <p:ext uri="{BB962C8B-B14F-4D97-AF65-F5344CB8AC3E}">
        <p14:creationId xmlns:p14="http://schemas.microsoft.com/office/powerpoint/2010/main" val="338291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 calcmode="lin" valueType="num">
                                      <p:cBhvr additive="base">
                                        <p:cTn id="2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additive="base">
                                        <p:cTn id="3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1+#ppt_w/2"/>
                                          </p:val>
                                        </p:tav>
                                        <p:tav tm="100000">
                                          <p:val>
                                            <p:strVal val="#ppt_x"/>
                                          </p:val>
                                        </p:tav>
                                      </p:tavLst>
                                    </p:anim>
                                    <p:anim calcmode="lin" valueType="num">
                                      <p:cBhvr additive="base">
                                        <p:cTn id="4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FD647-BDB2-B4A0-7076-DD313CAEEFCC}"/>
              </a:ext>
            </a:extLst>
          </p:cNvPr>
          <p:cNvSpPr>
            <a:spLocks noGrp="1"/>
          </p:cNvSpPr>
          <p:nvPr>
            <p:ph type="title"/>
          </p:nvPr>
        </p:nvSpPr>
        <p:spPr/>
        <p:txBody>
          <a:bodyPr/>
          <a:lstStyle/>
          <a:p>
            <a:r>
              <a:rPr lang="de-CH" dirty="0"/>
              <a:t>Wie funktioniert «Dynamic Pricing»?</a:t>
            </a:r>
          </a:p>
        </p:txBody>
      </p:sp>
      <p:sp>
        <p:nvSpPr>
          <p:cNvPr id="3" name="Content Placeholder 2">
            <a:extLst>
              <a:ext uri="{FF2B5EF4-FFF2-40B4-BE49-F238E27FC236}">
                <a16:creationId xmlns:a16="http://schemas.microsoft.com/office/drawing/2014/main" id="{93675BA9-F97E-0087-56C8-B27547ECDE64}"/>
              </a:ext>
            </a:extLst>
          </p:cNvPr>
          <p:cNvSpPr>
            <a:spLocks noGrp="1"/>
          </p:cNvSpPr>
          <p:nvPr>
            <p:ph idx="1"/>
          </p:nvPr>
        </p:nvSpPr>
        <p:spPr>
          <a:xfrm>
            <a:off x="516098" y="1093305"/>
            <a:ext cx="6180209" cy="5220684"/>
          </a:xfrm>
        </p:spPr>
        <p:txBody>
          <a:bodyPr/>
          <a:lstStyle/>
          <a:p>
            <a:r>
              <a:rPr lang="de-CH" dirty="0"/>
              <a:t>Der wichtigste Faktor ist:</a:t>
            </a:r>
          </a:p>
          <a:p>
            <a:pPr algn="ctr"/>
            <a:r>
              <a:rPr lang="de-CH" sz="2000" b="1" dirty="0"/>
              <a:t>Angebot versus Nachfrage</a:t>
            </a:r>
          </a:p>
          <a:p>
            <a:pPr lvl="0"/>
            <a:r>
              <a:rPr lang="de-CH" dirty="0"/>
              <a:t>Steigt die Nachfrage (viele Interessenten), steigt der Preis.</a:t>
            </a:r>
          </a:p>
          <a:p>
            <a:pPr lvl="0"/>
            <a:r>
              <a:rPr lang="de-CH" dirty="0"/>
              <a:t>Sinkt die Nachfrage oder gibt es Überkapazitäten, sinkt der Preis. </a:t>
            </a:r>
          </a:p>
          <a:p>
            <a:pPr lvl="0"/>
            <a:r>
              <a:rPr lang="de-CH" dirty="0"/>
              <a:t>Beispiel: Freie Flugzeugsitze kurz vor Abflug werden oft günstiger, um sie noch zu füllen.</a:t>
            </a:r>
          </a:p>
          <a:p>
            <a:pPr lvl="0"/>
            <a:endParaRPr lang="de-CH" dirty="0"/>
          </a:p>
          <a:p>
            <a:pPr lvl="0"/>
            <a:r>
              <a:rPr lang="de-CH" b="1" dirty="0"/>
              <a:t>Voraussetzungen dafür das auszunutzen</a:t>
            </a:r>
          </a:p>
          <a:p>
            <a:pPr lvl="0"/>
            <a:r>
              <a:rPr lang="de-CH" dirty="0"/>
              <a:t>Die Kenntnis der Kunden, deren emotionale Bindung, Dringlichkeit, Kaufkraft und Kaufmuster, sind essenziell.</a:t>
            </a:r>
          </a:p>
          <a:p>
            <a:r>
              <a:rPr lang="de-CH" dirty="0"/>
              <a:t>Schon allein von welchem Gerät man einkauft, gibt wichtige Hinweise (Billig-Phone versus Top-iPhone).</a:t>
            </a:r>
          </a:p>
        </p:txBody>
      </p:sp>
      <p:sp>
        <p:nvSpPr>
          <p:cNvPr id="4" name="Slide Number Placeholder 3">
            <a:extLst>
              <a:ext uri="{FF2B5EF4-FFF2-40B4-BE49-F238E27FC236}">
                <a16:creationId xmlns:a16="http://schemas.microsoft.com/office/drawing/2014/main" id="{8615806D-EE0D-F596-5B29-E40A3593DD18}"/>
              </a:ext>
            </a:extLst>
          </p:cNvPr>
          <p:cNvSpPr>
            <a:spLocks noGrp="1"/>
          </p:cNvSpPr>
          <p:nvPr>
            <p:ph type="sldNum" sz="quarter" idx="12"/>
          </p:nvPr>
        </p:nvSpPr>
        <p:spPr/>
        <p:txBody>
          <a:bodyPr/>
          <a:lstStyle/>
          <a:p>
            <a:fld id="{5A33CB2A-1702-4C1D-9CC4-8D472D39F19E}" type="slidenum">
              <a:rPr lang="en-US" smtClean="0"/>
              <a:t>32</a:t>
            </a:fld>
            <a:endParaRPr lang="en-US"/>
          </a:p>
        </p:txBody>
      </p:sp>
      <p:pic>
        <p:nvPicPr>
          <p:cNvPr id="5" name="Picture 4" descr="Inflation in Deutschland: Wo die Preise weiter steigen und wie Sie sparen  können | Stiftung Warentest">
            <a:extLst>
              <a:ext uri="{FF2B5EF4-FFF2-40B4-BE49-F238E27FC236}">
                <a16:creationId xmlns:a16="http://schemas.microsoft.com/office/drawing/2014/main" id="{EF48DD68-8CBA-118F-CC81-800AAD1F5E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283968">
            <a:off x="7117316" y="2237440"/>
            <a:ext cx="3939304" cy="2627485"/>
          </a:xfrm>
          <a:prstGeom prst="rect">
            <a:avLst/>
          </a:prstGeom>
        </p:spPr>
      </p:pic>
    </p:spTree>
    <p:extLst>
      <p:ext uri="{BB962C8B-B14F-4D97-AF65-F5344CB8AC3E}">
        <p14:creationId xmlns:p14="http://schemas.microsoft.com/office/powerpoint/2010/main" val="346008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8" presetClass="emph" presetSubtype="0" fill="hold" nodeType="withEffect">
                                  <p:stCondLst>
                                    <p:cond delay="0"/>
                                  </p:stCondLst>
                                  <p:childTnLst>
                                    <p:animRot by="-2700000">
                                      <p:cBhvr>
                                        <p:cTn id="10" dur="2000" fill="hold"/>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8" presetClass="emph" presetSubtype="0" fill="hold" nodeType="withEffect">
                                  <p:stCondLst>
                                    <p:cond delay="0"/>
                                  </p:stCondLst>
                                  <p:childTnLst>
                                    <p:animRot by="5400000">
                                      <p:cBhvr>
                                        <p:cTn id="18" dur="2000" fill="hold"/>
                                        <p:tgtEl>
                                          <p:spTgt spid="5"/>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D12A0-2D59-834B-0AFC-ADC7C10EC2ED}"/>
              </a:ext>
            </a:extLst>
          </p:cNvPr>
          <p:cNvSpPr>
            <a:spLocks noGrp="1"/>
          </p:cNvSpPr>
          <p:nvPr>
            <p:ph type="title"/>
          </p:nvPr>
        </p:nvSpPr>
        <p:spPr/>
        <p:txBody>
          <a:bodyPr/>
          <a:lstStyle/>
          <a:p>
            <a:r>
              <a:rPr lang="de-CH" dirty="0"/>
              <a:t>Dynamische Preisgestaltung - 		für Verkäufer</a:t>
            </a:r>
          </a:p>
        </p:txBody>
      </p:sp>
      <p:sp>
        <p:nvSpPr>
          <p:cNvPr id="5" name="Content Placeholder 4">
            <a:extLst>
              <a:ext uri="{FF2B5EF4-FFF2-40B4-BE49-F238E27FC236}">
                <a16:creationId xmlns:a16="http://schemas.microsoft.com/office/drawing/2014/main" id="{0F30058E-8368-A50E-9C65-EE2C2A5144C6}"/>
              </a:ext>
            </a:extLst>
          </p:cNvPr>
          <p:cNvSpPr>
            <a:spLocks noGrp="1"/>
          </p:cNvSpPr>
          <p:nvPr>
            <p:ph sz="half" idx="1"/>
          </p:nvPr>
        </p:nvSpPr>
        <p:spPr>
          <a:solidFill>
            <a:srgbClr val="92D050"/>
          </a:solidFill>
        </p:spPr>
        <p:txBody>
          <a:bodyPr/>
          <a:lstStyle/>
          <a:p>
            <a:pPr lvl="0"/>
            <a:endParaRPr lang="de-CH" b="1" dirty="0"/>
          </a:p>
          <a:p>
            <a:pPr lvl="0"/>
            <a:r>
              <a:rPr lang="de-CH" b="1" dirty="0"/>
              <a:t>Bessere Kapazitätsauslastung</a:t>
            </a:r>
            <a:r>
              <a:rPr lang="de-CH" dirty="0"/>
              <a:t>: Leere Sitze/Regale bedeuten entgangenen Umsatz – dynamische Preise helfen, Angebot und Nachfrage in Einklang zu bringen</a:t>
            </a:r>
          </a:p>
          <a:p>
            <a:pPr lvl="0"/>
            <a:r>
              <a:rPr lang="de-CH" b="1" dirty="0"/>
              <a:t>Maximierung des Ertrags</a:t>
            </a:r>
            <a:r>
              <a:rPr lang="de-CH" dirty="0"/>
              <a:t>: Bei hoher Nachfrage (z.B. Geschäftsreisende, die sowieso fliegen müssen) lässt sich mehr Geld abschöpfen</a:t>
            </a:r>
          </a:p>
          <a:p>
            <a:pPr lvl="0"/>
            <a:r>
              <a:rPr lang="de-CH" b="1" dirty="0"/>
              <a:t>Effizientere Preisdifferenzierung</a:t>
            </a:r>
            <a:r>
              <a:rPr lang="de-CH" dirty="0"/>
              <a:t>: Unterschiedliche Zahlungsbereitschaften verschiedener Kundengruppen können gezielt ausgeschöpft werden</a:t>
            </a:r>
          </a:p>
        </p:txBody>
      </p:sp>
      <p:sp>
        <p:nvSpPr>
          <p:cNvPr id="6" name="Content Placeholder 5">
            <a:extLst>
              <a:ext uri="{FF2B5EF4-FFF2-40B4-BE49-F238E27FC236}">
                <a16:creationId xmlns:a16="http://schemas.microsoft.com/office/drawing/2014/main" id="{624654E4-7FDA-520C-9DF7-13F7605BB964}"/>
              </a:ext>
            </a:extLst>
          </p:cNvPr>
          <p:cNvSpPr>
            <a:spLocks noGrp="1"/>
          </p:cNvSpPr>
          <p:nvPr>
            <p:ph sz="half" idx="2"/>
          </p:nvPr>
        </p:nvSpPr>
        <p:spPr>
          <a:solidFill>
            <a:schemeClr val="accent3">
              <a:lumMod val="60000"/>
              <a:lumOff val="40000"/>
            </a:schemeClr>
          </a:solidFill>
        </p:spPr>
        <p:txBody>
          <a:bodyPr/>
          <a:lstStyle/>
          <a:p>
            <a:endParaRPr lang="de-CH" b="1" dirty="0"/>
          </a:p>
          <a:p>
            <a:r>
              <a:rPr lang="de-CH" b="1" dirty="0"/>
              <a:t>Vertrauensverlust</a:t>
            </a:r>
            <a:r>
              <a:rPr lang="de-CH" dirty="0"/>
              <a:t>: Wenn Preise unvorhersehbar schwanken, könnten Kunden das Gefühl bekommen, ausgenutzt zu werden. Die Vorwürfe rund um Oasis-Tickets oder FIFA-WM-Tickets zeigen, wie schnell "Abzocke"-Vorwürfe entstehen und dem Image schaden können</a:t>
            </a:r>
          </a:p>
          <a:p>
            <a:r>
              <a:rPr lang="de-CH" b="1" dirty="0"/>
              <a:t>Wettbewerbsrechtliche Konsequenzen</a:t>
            </a:r>
            <a:r>
              <a:rPr lang="de-CH" dirty="0"/>
              <a:t>: Unternehmen drohen Sanktionen, wenn ihre Algorithmen zu kartellähnlichen Preisabsprachen führen. «Der Computer war’s» gilt nicht als Entschuldigung!</a:t>
            </a:r>
          </a:p>
        </p:txBody>
      </p:sp>
      <p:sp>
        <p:nvSpPr>
          <p:cNvPr id="4" name="Slide Number Placeholder 3">
            <a:extLst>
              <a:ext uri="{FF2B5EF4-FFF2-40B4-BE49-F238E27FC236}">
                <a16:creationId xmlns:a16="http://schemas.microsoft.com/office/drawing/2014/main" id="{4B962F48-5F46-39A6-F6D6-4BA2524B8DFF}"/>
              </a:ext>
            </a:extLst>
          </p:cNvPr>
          <p:cNvSpPr>
            <a:spLocks noGrp="1"/>
          </p:cNvSpPr>
          <p:nvPr>
            <p:ph type="sldNum" sz="quarter" idx="12"/>
          </p:nvPr>
        </p:nvSpPr>
        <p:spPr/>
        <p:txBody>
          <a:bodyPr/>
          <a:lstStyle/>
          <a:p>
            <a:fld id="{5A33CB2A-1702-4C1D-9CC4-8D472D39F19E}" type="slidenum">
              <a:rPr lang="en-US" smtClean="0"/>
              <a:t>33</a:t>
            </a:fld>
            <a:endParaRPr lang="en-US"/>
          </a:p>
        </p:txBody>
      </p:sp>
      <p:pic>
        <p:nvPicPr>
          <p:cNvPr id="3" name="Picture 2" descr="Plus And Minus Images – Browse 93,558 Stock Photos, Vectors, and Video |  Adobe Stock">
            <a:extLst>
              <a:ext uri="{FF2B5EF4-FFF2-40B4-BE49-F238E27FC236}">
                <a16:creationId xmlns:a16="http://schemas.microsoft.com/office/drawing/2014/main" id="{D6300E03-F1E4-7085-EDB6-70B330C934F6}"/>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5244893" y="197970"/>
            <a:ext cx="1286198" cy="1645920"/>
          </a:xfrm>
          <a:prstGeom prst="rect">
            <a:avLst/>
          </a:prstGeom>
        </p:spPr>
      </p:pic>
      <p:pic>
        <p:nvPicPr>
          <p:cNvPr id="8" name="Picture 7" descr="Plus And Minus Images – Browse 93,558 Stock Photos, Vectors, and Video |  Adobe Stock">
            <a:extLst>
              <a:ext uri="{FF2B5EF4-FFF2-40B4-BE49-F238E27FC236}">
                <a16:creationId xmlns:a16="http://schemas.microsoft.com/office/drawing/2014/main" id="{A2C266DB-5B32-7D07-511C-B36DFE199188}"/>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11083693" y="197970"/>
            <a:ext cx="1342419" cy="1645920"/>
          </a:xfrm>
          <a:prstGeom prst="rect">
            <a:avLst/>
          </a:prstGeom>
        </p:spPr>
      </p:pic>
    </p:spTree>
    <p:extLst>
      <p:ext uri="{BB962C8B-B14F-4D97-AF65-F5344CB8AC3E}">
        <p14:creationId xmlns:p14="http://schemas.microsoft.com/office/powerpoint/2010/main" val="3753641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additive="base">
                                        <p:cTn id="2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 calcmode="lin" valueType="num">
                                      <p:cBhvr additive="base">
                                        <p:cTn id="3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F9C3F-CB7B-72E5-840D-9CE2A6E788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3E455D-4021-8F12-919F-C1A1323C6B0B}"/>
              </a:ext>
            </a:extLst>
          </p:cNvPr>
          <p:cNvSpPr>
            <a:spLocks noGrp="1"/>
          </p:cNvSpPr>
          <p:nvPr>
            <p:ph type="title"/>
          </p:nvPr>
        </p:nvSpPr>
        <p:spPr/>
        <p:txBody>
          <a:bodyPr/>
          <a:lstStyle/>
          <a:p>
            <a:r>
              <a:rPr lang="de-CH" dirty="0"/>
              <a:t>Dynamische Preisgestaltung - 		für Käufer</a:t>
            </a:r>
          </a:p>
        </p:txBody>
      </p:sp>
      <p:sp>
        <p:nvSpPr>
          <p:cNvPr id="5" name="Content Placeholder 4">
            <a:extLst>
              <a:ext uri="{FF2B5EF4-FFF2-40B4-BE49-F238E27FC236}">
                <a16:creationId xmlns:a16="http://schemas.microsoft.com/office/drawing/2014/main" id="{2F4258B9-CF9A-DE24-05D4-3CADA758544F}"/>
              </a:ext>
            </a:extLst>
          </p:cNvPr>
          <p:cNvSpPr>
            <a:spLocks noGrp="1"/>
          </p:cNvSpPr>
          <p:nvPr>
            <p:ph sz="half" idx="1"/>
          </p:nvPr>
        </p:nvSpPr>
        <p:spPr>
          <a:solidFill>
            <a:srgbClr val="92D050"/>
          </a:solidFill>
        </p:spPr>
        <p:txBody>
          <a:bodyPr/>
          <a:lstStyle/>
          <a:p>
            <a:pPr lvl="0"/>
            <a:endParaRPr lang="de-CH" b="1" dirty="0"/>
          </a:p>
          <a:p>
            <a:pPr lvl="0"/>
            <a:r>
              <a:rPr lang="de-CH" b="1" dirty="0"/>
              <a:t>Niedrigere Preise bei geringer Nachfrage</a:t>
            </a:r>
            <a:r>
              <a:rPr lang="de-CH" dirty="0"/>
              <a:t>: Wer antizyklisch einkauft, kauft billiger. Wer nachts fliegt, fliegt billiger.</a:t>
            </a:r>
          </a:p>
          <a:p>
            <a:pPr lvl="0"/>
            <a:r>
              <a:rPr lang="de-CH" b="1" dirty="0"/>
              <a:t>Durch Flexibilität sparen</a:t>
            </a:r>
            <a:r>
              <a:rPr lang="de-CH" dirty="0"/>
              <a:t>: Wer bereit ist, Zeitpunkt oder Ort des Kaufs anzupassen, kann von Preisschwankungen profitieren</a:t>
            </a:r>
          </a:p>
          <a:p>
            <a:pPr lvl="0"/>
            <a:r>
              <a:rPr lang="de-CH" b="1" dirty="0"/>
              <a:t>Nachhaltigkeitsaspekt</a:t>
            </a:r>
            <a:r>
              <a:rPr lang="de-CH" dirty="0"/>
              <a:t>: Dynamische Preise können Anreize schaffen, Ressourcen (z.B. Strom) bewusster und umweltfreundlicher zu nutzen</a:t>
            </a:r>
          </a:p>
        </p:txBody>
      </p:sp>
      <p:sp>
        <p:nvSpPr>
          <p:cNvPr id="6" name="Content Placeholder 5">
            <a:extLst>
              <a:ext uri="{FF2B5EF4-FFF2-40B4-BE49-F238E27FC236}">
                <a16:creationId xmlns:a16="http://schemas.microsoft.com/office/drawing/2014/main" id="{5659C66B-8EE9-1456-8250-317954485127}"/>
              </a:ext>
            </a:extLst>
          </p:cNvPr>
          <p:cNvSpPr>
            <a:spLocks noGrp="1"/>
          </p:cNvSpPr>
          <p:nvPr>
            <p:ph sz="half" idx="2"/>
          </p:nvPr>
        </p:nvSpPr>
        <p:spPr>
          <a:solidFill>
            <a:schemeClr val="accent3">
              <a:lumMod val="60000"/>
              <a:lumOff val="40000"/>
            </a:schemeClr>
          </a:solidFill>
        </p:spPr>
        <p:txBody>
          <a:bodyPr/>
          <a:lstStyle/>
          <a:p>
            <a:endParaRPr lang="de-CH" b="1" dirty="0"/>
          </a:p>
          <a:p>
            <a:r>
              <a:rPr lang="de-CH" b="1" dirty="0"/>
              <a:t>Gefühl der Ungerechtigkeit</a:t>
            </a:r>
            <a:r>
              <a:rPr lang="de-CH" dirty="0"/>
              <a:t>: Wer zum falschen Zeitpunkt kauft, wird "bestraft" – Ausnutzung von Dringlichkeit und emotionaler Situation</a:t>
            </a:r>
          </a:p>
          <a:p>
            <a:r>
              <a:rPr lang="de-CH" b="1" dirty="0"/>
              <a:t>Fehlende Preistransparenz / Machtungleich-gewicht</a:t>
            </a:r>
            <a:r>
              <a:rPr lang="de-CH" dirty="0"/>
              <a:t>: Konsumenten haben keinen Einblick in die Algorithmen und keine Möglichkeit, sich dagegen zu wehren. Gefahr überhöhter Preise durch Kartell-ähnliche Effekte der Algorithmen.</a:t>
            </a:r>
          </a:p>
          <a:p>
            <a:pPr lvl="0"/>
            <a:r>
              <a:rPr lang="de-CH" b="1" dirty="0"/>
              <a:t>Verlust von Vertrauen / Stress und Kontrollverlust </a:t>
            </a:r>
            <a:r>
              <a:rPr lang="de-CH" dirty="0"/>
              <a:t>: Feste Preise sind eine wichtige Entlastung – man muss nicht ständig grübeln und vergleichen. Ein Einkauf kann sich sonst anfühlen wie «Trading an der Börse»</a:t>
            </a:r>
          </a:p>
        </p:txBody>
      </p:sp>
      <p:sp>
        <p:nvSpPr>
          <p:cNvPr id="4" name="Slide Number Placeholder 3">
            <a:extLst>
              <a:ext uri="{FF2B5EF4-FFF2-40B4-BE49-F238E27FC236}">
                <a16:creationId xmlns:a16="http://schemas.microsoft.com/office/drawing/2014/main" id="{244E5E3A-DBEF-6014-0B14-AD05E83F9FB3}"/>
              </a:ext>
            </a:extLst>
          </p:cNvPr>
          <p:cNvSpPr>
            <a:spLocks noGrp="1"/>
          </p:cNvSpPr>
          <p:nvPr>
            <p:ph type="sldNum" sz="quarter" idx="12"/>
          </p:nvPr>
        </p:nvSpPr>
        <p:spPr/>
        <p:txBody>
          <a:bodyPr/>
          <a:lstStyle/>
          <a:p>
            <a:fld id="{5A33CB2A-1702-4C1D-9CC4-8D472D39F19E}" type="slidenum">
              <a:rPr lang="en-US" smtClean="0"/>
              <a:t>34</a:t>
            </a:fld>
            <a:endParaRPr lang="en-US"/>
          </a:p>
        </p:txBody>
      </p:sp>
      <p:pic>
        <p:nvPicPr>
          <p:cNvPr id="11" name="Picture 10" descr="Plus And Minus Images – Browse 93,558 Stock Photos, Vectors, and Video |  Adobe Stock">
            <a:extLst>
              <a:ext uri="{FF2B5EF4-FFF2-40B4-BE49-F238E27FC236}">
                <a16:creationId xmlns:a16="http://schemas.microsoft.com/office/drawing/2014/main" id="{78950F3A-17C5-F1C8-918B-DDB81484A971}"/>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5244893" y="197970"/>
            <a:ext cx="1286198" cy="1645920"/>
          </a:xfrm>
          <a:prstGeom prst="rect">
            <a:avLst/>
          </a:prstGeom>
        </p:spPr>
      </p:pic>
      <p:pic>
        <p:nvPicPr>
          <p:cNvPr id="13" name="Picture 12" descr="Plus And Minus Images – Browse 93,558 Stock Photos, Vectors, and Video |  Adobe Stock">
            <a:extLst>
              <a:ext uri="{FF2B5EF4-FFF2-40B4-BE49-F238E27FC236}">
                <a16:creationId xmlns:a16="http://schemas.microsoft.com/office/drawing/2014/main" id="{76AFDE1E-3547-BF68-033C-A9660E904B27}"/>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11083693" y="197970"/>
            <a:ext cx="1342419" cy="1645920"/>
          </a:xfrm>
          <a:prstGeom prst="rect">
            <a:avLst/>
          </a:prstGeom>
        </p:spPr>
      </p:pic>
    </p:spTree>
    <p:extLst>
      <p:ext uri="{BB962C8B-B14F-4D97-AF65-F5344CB8AC3E}">
        <p14:creationId xmlns:p14="http://schemas.microsoft.com/office/powerpoint/2010/main" val="590308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additive="base">
                                        <p:cTn id="2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 calcmode="lin" valueType="num">
                                      <p:cBhvr additive="base">
                                        <p:cTn id="3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 calcmode="lin" valueType="num">
                                      <p:cBhvr additive="base">
                                        <p:cTn id="3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551CF-C932-E653-2332-DC86FEB01528}"/>
              </a:ext>
            </a:extLst>
          </p:cNvPr>
          <p:cNvSpPr>
            <a:spLocks noGrp="1"/>
          </p:cNvSpPr>
          <p:nvPr>
            <p:ph type="title"/>
          </p:nvPr>
        </p:nvSpPr>
        <p:spPr/>
        <p:txBody>
          <a:bodyPr/>
          <a:lstStyle/>
          <a:p>
            <a:r>
              <a:rPr lang="de-CH" dirty="0"/>
              <a:t>Gibt’s jetzt dynamische Bierpreise? Oder Kartoffeln? Oder…</a:t>
            </a:r>
          </a:p>
        </p:txBody>
      </p:sp>
      <p:sp>
        <p:nvSpPr>
          <p:cNvPr id="6" name="Content Placeholder 5">
            <a:extLst>
              <a:ext uri="{FF2B5EF4-FFF2-40B4-BE49-F238E27FC236}">
                <a16:creationId xmlns:a16="http://schemas.microsoft.com/office/drawing/2014/main" id="{18BC0A0A-8120-307A-576E-9B8914937276}"/>
              </a:ext>
            </a:extLst>
          </p:cNvPr>
          <p:cNvSpPr>
            <a:spLocks noGrp="1"/>
          </p:cNvSpPr>
          <p:nvPr>
            <p:ph idx="1"/>
          </p:nvPr>
        </p:nvSpPr>
        <p:spPr>
          <a:xfrm>
            <a:off x="516098" y="1093305"/>
            <a:ext cx="6353053" cy="5220684"/>
          </a:xfrm>
        </p:spPr>
        <p:txBody>
          <a:bodyPr/>
          <a:lstStyle/>
          <a:p>
            <a:pPr lvl="0" fontAlgn="ctr"/>
            <a:r>
              <a:rPr lang="de-CH" dirty="0"/>
              <a:t>Trotz elektronischer Preisschilder (bei Rewe, Lidl, Aldi) gibt es aktuell KEIN untertägiges Dynamic Pricing im deutschen Einzelhandel.</a:t>
            </a:r>
          </a:p>
          <a:p>
            <a:pPr lvl="0" fontAlgn="ctr"/>
            <a:r>
              <a:rPr lang="de-CH" b="1" dirty="0"/>
              <a:t>Warum?</a:t>
            </a:r>
          </a:p>
          <a:p>
            <a:pPr lvl="0" fontAlgn="ctr"/>
            <a:r>
              <a:rPr lang="de-CH" dirty="0"/>
              <a:t>Es besteht ein hohes Risiko von Vertrauensverlust / Frustration bei Kunden und rechtliche Komplikationen, z.B. Preisänderung zwischen Regal-Entnahme und Kasse</a:t>
            </a:r>
          </a:p>
          <a:p>
            <a:pPr lvl="0" fontAlgn="ctr"/>
            <a:r>
              <a:rPr lang="de-CH" dirty="0"/>
              <a:t>Zukünftig eher denkbar: individualisierte Angebote via Apps/Push-Nachrichten statt sichtbarer Preisschwankungen</a:t>
            </a:r>
          </a:p>
          <a:p>
            <a:pPr lvl="0" fontAlgn="ctr"/>
            <a:r>
              <a:rPr lang="de-CH" dirty="0"/>
              <a:t>Die eigentlich relevante Frage ist nicht OB Preise dynamisch sind, sondern WER sie festlegt – Menschen oder Algorithmen – trotzdem bleibt immer der Mensch verantwortlich (Gerichts-Entscheid!)</a:t>
            </a:r>
          </a:p>
          <a:p>
            <a:endParaRPr lang="de-CH" dirty="0"/>
          </a:p>
        </p:txBody>
      </p:sp>
      <p:sp>
        <p:nvSpPr>
          <p:cNvPr id="5" name="Slide Number Placeholder 4">
            <a:extLst>
              <a:ext uri="{FF2B5EF4-FFF2-40B4-BE49-F238E27FC236}">
                <a16:creationId xmlns:a16="http://schemas.microsoft.com/office/drawing/2014/main" id="{B9756B96-08F4-536C-04B7-75040370DC2B}"/>
              </a:ext>
            </a:extLst>
          </p:cNvPr>
          <p:cNvSpPr>
            <a:spLocks noGrp="1"/>
          </p:cNvSpPr>
          <p:nvPr>
            <p:ph type="sldNum" sz="quarter" idx="12"/>
          </p:nvPr>
        </p:nvSpPr>
        <p:spPr/>
        <p:txBody>
          <a:bodyPr/>
          <a:lstStyle/>
          <a:p>
            <a:fld id="{5A33CB2A-1702-4C1D-9CC4-8D472D39F19E}" type="slidenum">
              <a:rPr lang="en-US" smtClean="0"/>
              <a:t>35</a:t>
            </a:fld>
            <a:endParaRPr lang="en-US"/>
          </a:p>
        </p:txBody>
      </p:sp>
      <p:pic>
        <p:nvPicPr>
          <p:cNvPr id="7" name="Picture 6" descr="Hero - Bier Factory | Shop Online | Craft Bier">
            <a:extLst>
              <a:ext uri="{FF2B5EF4-FFF2-40B4-BE49-F238E27FC236}">
                <a16:creationId xmlns:a16="http://schemas.microsoft.com/office/drawing/2014/main" id="{7063DCAD-D10C-A420-9A5E-23CC66B0BF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0570489" y="974338"/>
            <a:ext cx="1416206" cy="5143499"/>
          </a:xfrm>
          <a:prstGeom prst="rect">
            <a:avLst/>
          </a:prstGeom>
        </p:spPr>
      </p:pic>
      <p:pic>
        <p:nvPicPr>
          <p:cNvPr id="8" name="Picture 7" descr="Kartoffelimporte auf Rekordniveau - Der Schweizer Bauer">
            <a:extLst>
              <a:ext uri="{FF2B5EF4-FFF2-40B4-BE49-F238E27FC236}">
                <a16:creationId xmlns:a16="http://schemas.microsoft.com/office/drawing/2014/main" id="{484A1281-EF89-496F-CCF6-F91E8AD8F88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793503" y="1093305"/>
            <a:ext cx="3852635" cy="2141034"/>
          </a:xfrm>
          <a:prstGeom prst="rect">
            <a:avLst/>
          </a:prstGeom>
          <a:ln>
            <a:noFill/>
          </a:ln>
          <a:effectLst>
            <a:outerShdw blurRad="292100" dist="139700" dir="2700000" algn="tl" rotWithShape="0">
              <a:srgbClr val="333333">
                <a:alpha val="65000"/>
              </a:srgbClr>
            </a:outerShdw>
          </a:effectLst>
        </p:spPr>
      </p:pic>
      <p:pic>
        <p:nvPicPr>
          <p:cNvPr id="9" name="Picture 8" descr="Geld Toilettenpapier - 100 Euro - 2er Set">
            <a:extLst>
              <a:ext uri="{FF2B5EF4-FFF2-40B4-BE49-F238E27FC236}">
                <a16:creationId xmlns:a16="http://schemas.microsoft.com/office/drawing/2014/main" id="{978EEFE3-3C3F-8FA3-65A7-A2D976DB5B73}"/>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6721252" y="3724912"/>
            <a:ext cx="4468997" cy="2708044"/>
          </a:xfrm>
          <a:prstGeom prst="rect">
            <a:avLst/>
          </a:prstGeom>
        </p:spPr>
      </p:pic>
      <p:sp>
        <p:nvSpPr>
          <p:cNvPr id="10" name="&quot;Not Allowed&quot; Symbol 9">
            <a:extLst>
              <a:ext uri="{FF2B5EF4-FFF2-40B4-BE49-F238E27FC236}">
                <a16:creationId xmlns:a16="http://schemas.microsoft.com/office/drawing/2014/main" id="{0DCFB176-D00D-452B-591D-8E9F6573E60F}"/>
              </a:ext>
            </a:extLst>
          </p:cNvPr>
          <p:cNvSpPr/>
          <p:nvPr/>
        </p:nvSpPr>
        <p:spPr>
          <a:xfrm>
            <a:off x="7765958" y="1785714"/>
            <a:ext cx="3512634" cy="3512634"/>
          </a:xfrm>
          <a:prstGeom prst="noSmoking">
            <a:avLst>
              <a:gd name="adj" fmla="val 11110"/>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Tree>
    <p:extLst>
      <p:ext uri="{BB962C8B-B14F-4D97-AF65-F5344CB8AC3E}">
        <p14:creationId xmlns:p14="http://schemas.microsoft.com/office/powerpoint/2010/main" val="209482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4AAC5-4708-63AF-6443-2FE2EF332D67}"/>
            </a:ext>
          </a:extLst>
        </p:cNvPr>
        <p:cNvGrpSpPr/>
        <p:nvPr/>
      </p:nvGrpSpPr>
      <p:grpSpPr>
        <a:xfrm>
          <a:off x="0" y="0"/>
          <a:ext cx="0" cy="0"/>
          <a:chOff x="0" y="0"/>
          <a:chExt cx="0" cy="0"/>
        </a:xfrm>
      </p:grpSpPr>
      <p:pic>
        <p:nvPicPr>
          <p:cNvPr id="4" name="Picture 3" descr="Maggi-Würze Original – 5,5 kg Vorratspack">
            <a:extLst>
              <a:ext uri="{FF2B5EF4-FFF2-40B4-BE49-F238E27FC236}">
                <a16:creationId xmlns:a16="http://schemas.microsoft.com/office/drawing/2014/main" id="{19EC7560-1A66-0B7A-D416-FBCC5D8B96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361935" y="230029"/>
            <a:ext cx="4532921" cy="6397941"/>
          </a:xfrm>
          <a:prstGeom prst="rect">
            <a:avLst/>
          </a:prstGeom>
        </p:spPr>
      </p:pic>
      <p:sp>
        <p:nvSpPr>
          <p:cNvPr id="8" name="Freeform: Shape 7">
            <a:extLst>
              <a:ext uri="{FF2B5EF4-FFF2-40B4-BE49-F238E27FC236}">
                <a16:creationId xmlns:a16="http://schemas.microsoft.com/office/drawing/2014/main" id="{701BF6AF-BFFD-85D9-6718-4B4FB7D6732E}"/>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3A5BFA21-C24C-45FB-C13E-DD79C75558F9}"/>
              </a:ext>
            </a:extLst>
          </p:cNvPr>
          <p:cNvSpPr txBox="1">
            <a:spLocks/>
          </p:cNvSpPr>
          <p:nvPr/>
        </p:nvSpPr>
        <p:spPr>
          <a:xfrm>
            <a:off x="6427582" y="6034208"/>
            <a:ext cx="5555970" cy="63558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r>
              <a:rPr lang="en-US" dirty="0"/>
              <a:t>Maggi</a:t>
            </a:r>
            <a:endParaRPr lang="de-CH" dirty="0"/>
          </a:p>
        </p:txBody>
      </p:sp>
      <p:sp>
        <p:nvSpPr>
          <p:cNvPr id="10" name="Subtitle 2">
            <a:extLst>
              <a:ext uri="{FF2B5EF4-FFF2-40B4-BE49-F238E27FC236}">
                <a16:creationId xmlns:a16="http://schemas.microsoft.com/office/drawing/2014/main" id="{2A7C32E4-A0B2-AF97-0A80-08EC48B2727D}"/>
              </a:ext>
            </a:extLst>
          </p:cNvPr>
          <p:cNvSpPr txBox="1">
            <a:spLocks/>
          </p:cNvSpPr>
          <p:nvPr/>
        </p:nvSpPr>
        <p:spPr>
          <a:xfrm>
            <a:off x="8168593" y="4027884"/>
            <a:ext cx="3814959" cy="1905620"/>
          </a:xfrm>
          <a:prstGeom prst="rect">
            <a:avLst/>
          </a:prstGeom>
        </p:spPr>
        <p:txBody>
          <a:bodyPr vert="horz" lIns="91440" tIns="45720" rIns="91440" bIns="45720" rtlCol="0" anchor="b">
            <a:normAutofit fontScale="85000"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CH" sz="3200" dirty="0"/>
              <a:t>Vom </a:t>
            </a:r>
            <a:br>
              <a:rPr lang="de-CH" sz="3200" dirty="0"/>
            </a:br>
            <a:r>
              <a:rPr lang="de-CH" sz="3200" dirty="0"/>
              <a:t>politischen </a:t>
            </a:r>
            <a:br>
              <a:rPr lang="de-CH" sz="3200" dirty="0"/>
            </a:br>
            <a:r>
              <a:rPr lang="de-CH" sz="3200" dirty="0"/>
              <a:t>Flüchtling zur Weltmarke</a:t>
            </a:r>
          </a:p>
        </p:txBody>
      </p:sp>
      <p:pic>
        <p:nvPicPr>
          <p:cNvPr id="2" name="Picture 1" descr="Maggi Würze, flüssig, 3 x 202 ml, Pk à 3 Fl - bei Prodega kaufen">
            <a:extLst>
              <a:ext uri="{FF2B5EF4-FFF2-40B4-BE49-F238E27FC236}">
                <a16:creationId xmlns:a16="http://schemas.microsoft.com/office/drawing/2014/main" id="{F8A9BD1E-945B-27F0-C7C5-00DAA519EE0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809367" y="193169"/>
            <a:ext cx="2372497" cy="6306205"/>
          </a:xfrm>
          <a:prstGeom prst="rect">
            <a:avLst/>
          </a:prstGeom>
        </p:spPr>
      </p:pic>
    </p:spTree>
    <p:extLst>
      <p:ext uri="{BB962C8B-B14F-4D97-AF65-F5344CB8AC3E}">
        <p14:creationId xmlns:p14="http://schemas.microsoft.com/office/powerpoint/2010/main" val="35864005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8683E-F7E9-5E01-07EA-DA33B8EF38B2}"/>
              </a:ext>
            </a:extLst>
          </p:cNvPr>
          <p:cNvSpPr>
            <a:spLocks noGrp="1"/>
          </p:cNvSpPr>
          <p:nvPr>
            <p:ph type="title"/>
          </p:nvPr>
        </p:nvSpPr>
        <p:spPr/>
        <p:txBody>
          <a:bodyPr/>
          <a:lstStyle/>
          <a:p>
            <a:r>
              <a:rPr lang="de-CH" dirty="0"/>
              <a:t>Michele Maggi (Vater) – der Grundstein</a:t>
            </a:r>
          </a:p>
        </p:txBody>
      </p:sp>
      <p:sp>
        <p:nvSpPr>
          <p:cNvPr id="3" name="Content Placeholder 2">
            <a:extLst>
              <a:ext uri="{FF2B5EF4-FFF2-40B4-BE49-F238E27FC236}">
                <a16:creationId xmlns:a16="http://schemas.microsoft.com/office/drawing/2014/main" id="{F9785FEF-4EB3-DE79-4D18-9E88CA38D78B}"/>
              </a:ext>
            </a:extLst>
          </p:cNvPr>
          <p:cNvSpPr>
            <a:spLocks noGrp="1"/>
          </p:cNvSpPr>
          <p:nvPr>
            <p:ph idx="1"/>
          </p:nvPr>
        </p:nvSpPr>
        <p:spPr>
          <a:xfrm>
            <a:off x="516099" y="1093305"/>
            <a:ext cx="8251020" cy="5220684"/>
          </a:xfrm>
        </p:spPr>
        <p:txBody>
          <a:bodyPr/>
          <a:lstStyle/>
          <a:p>
            <a:pPr>
              <a:spcBef>
                <a:spcPts val="400"/>
              </a:spcBef>
            </a:pPr>
            <a:r>
              <a:rPr lang="de-CH" b="1" dirty="0"/>
              <a:t>1807</a:t>
            </a:r>
            <a:r>
              <a:rPr lang="de-CH" dirty="0"/>
              <a:t> – Geboren in Monza (Lombardei) als Sohn eines vermögenden Bürgers.</a:t>
            </a:r>
          </a:p>
          <a:p>
            <a:pPr>
              <a:spcBef>
                <a:spcPts val="400"/>
              </a:spcBef>
            </a:pPr>
            <a:r>
              <a:rPr lang="de-CH" b="1" dirty="0"/>
              <a:t>1820er</a:t>
            </a:r>
            <a:r>
              <a:rPr lang="de-CH" dirty="0"/>
              <a:t> – Medizinstudium, Anschluss an die Widerstandsbewegung „Carbonari" gegen die österreichische Herrschaft.</a:t>
            </a:r>
          </a:p>
          <a:p>
            <a:pPr>
              <a:spcBef>
                <a:spcPts val="400"/>
              </a:spcBef>
            </a:pPr>
            <a:r>
              <a:rPr lang="de-CH" b="1" dirty="0"/>
              <a:t>Anfang 1830er</a:t>
            </a:r>
            <a:r>
              <a:rPr lang="de-CH" dirty="0"/>
              <a:t> – Flucht in die Schweiz nach Affoltern bei Zürich; Früchtehandel.</a:t>
            </a:r>
          </a:p>
          <a:p>
            <a:pPr>
              <a:spcBef>
                <a:spcPts val="400"/>
              </a:spcBef>
            </a:pPr>
            <a:r>
              <a:rPr lang="de-CH" b="1" dirty="0"/>
              <a:t>1839 (Schlüsseljahr) </a:t>
            </a:r>
            <a:r>
              <a:rPr lang="de-CH" dirty="0"/>
              <a:t>Einbürgerung als Bürger von Affoltern</a:t>
            </a:r>
          </a:p>
          <a:p>
            <a:pPr marL="358775" lvl="0" fontAlgn="ctr">
              <a:spcBef>
                <a:spcPts val="400"/>
              </a:spcBef>
            </a:pPr>
            <a:r>
              <a:rPr lang="de-CH" dirty="0"/>
              <a:t>Kauf der </a:t>
            </a:r>
            <a:r>
              <a:rPr lang="de-CH" b="1" dirty="0"/>
              <a:t>„Neumühle" in Frauenfeld</a:t>
            </a:r>
            <a:r>
              <a:rPr lang="de-CH" dirty="0"/>
              <a:t> (27.000 Gulden, Vatererbe)</a:t>
            </a:r>
          </a:p>
          <a:p>
            <a:pPr marL="358775" lvl="0" fontAlgn="ctr">
              <a:spcBef>
                <a:spcPts val="400"/>
              </a:spcBef>
            </a:pPr>
            <a:r>
              <a:rPr lang="de-CH" dirty="0"/>
              <a:t>Heirat mit </a:t>
            </a:r>
            <a:r>
              <a:rPr lang="de-CH" b="1" dirty="0"/>
              <a:t>Sophie Esslinger</a:t>
            </a:r>
            <a:r>
              <a:rPr lang="de-CH" dirty="0"/>
              <a:t>, Tochter eines Zürcher Grossrates aus vermögender Kattun-Familie (Sophie bereits schwanger)</a:t>
            </a:r>
          </a:p>
          <a:p>
            <a:pPr>
              <a:spcBef>
                <a:spcPts val="400"/>
              </a:spcBef>
            </a:pPr>
            <a:r>
              <a:rPr lang="de-CH" b="1" dirty="0"/>
              <a:t>1843–1860</a:t>
            </a:r>
            <a:r>
              <a:rPr lang="de-CH" dirty="0"/>
              <a:t> – Erfolgreicher Ausbau des Mühlenbetriebs in Frauenfeld mithilfe von Darlehen (Schwiegervater, Bruder); Erwerb des gesamten Bleiche-Areals.</a:t>
            </a:r>
          </a:p>
          <a:p>
            <a:pPr>
              <a:spcBef>
                <a:spcPts val="400"/>
              </a:spcBef>
            </a:pPr>
            <a:r>
              <a:rPr lang="de-CH" b="1" dirty="0"/>
              <a:t>1861</a:t>
            </a:r>
            <a:r>
              <a:rPr lang="de-CH" dirty="0"/>
              <a:t> – Kauf einer zweiten Mühle: die </a:t>
            </a:r>
            <a:r>
              <a:rPr lang="de-CH" b="1" dirty="0"/>
              <a:t>Hammermühle in Kemptthal</a:t>
            </a:r>
            <a:r>
              <a:rPr lang="de-CH" dirty="0"/>
              <a:t>.</a:t>
            </a:r>
          </a:p>
          <a:p>
            <a:pPr>
              <a:spcBef>
                <a:spcPts val="400"/>
              </a:spcBef>
            </a:pPr>
            <a:r>
              <a:rPr lang="de-CH" b="1" dirty="0"/>
              <a:t>1871</a:t>
            </a:r>
            <a:r>
              <a:rPr lang="de-CH" dirty="0"/>
              <a:t> – Verkauf sämtlicher Frauenfelder Besitzungen mit Gewinn; Rückzug, Übergabe des Betriebs an die Söhne.</a:t>
            </a:r>
          </a:p>
          <a:p>
            <a:pPr>
              <a:spcBef>
                <a:spcPts val="400"/>
              </a:spcBef>
            </a:pPr>
            <a:endParaRPr lang="de-CH" dirty="0"/>
          </a:p>
        </p:txBody>
      </p:sp>
      <p:sp>
        <p:nvSpPr>
          <p:cNvPr id="4" name="Slide Number Placeholder 3">
            <a:extLst>
              <a:ext uri="{FF2B5EF4-FFF2-40B4-BE49-F238E27FC236}">
                <a16:creationId xmlns:a16="http://schemas.microsoft.com/office/drawing/2014/main" id="{203A8872-2932-4AA2-3C7F-1CF97A7715AF}"/>
              </a:ext>
            </a:extLst>
          </p:cNvPr>
          <p:cNvSpPr>
            <a:spLocks noGrp="1"/>
          </p:cNvSpPr>
          <p:nvPr>
            <p:ph type="sldNum" sz="quarter" idx="12"/>
          </p:nvPr>
        </p:nvSpPr>
        <p:spPr/>
        <p:txBody>
          <a:bodyPr/>
          <a:lstStyle/>
          <a:p>
            <a:fld id="{5A33CB2A-1702-4C1D-9CC4-8D472D39F19E}" type="slidenum">
              <a:rPr lang="en-US" smtClean="0"/>
              <a:t>37</a:t>
            </a:fld>
            <a:endParaRPr lang="en-US"/>
          </a:p>
        </p:txBody>
      </p:sp>
      <p:sp>
        <p:nvSpPr>
          <p:cNvPr id="5" name="Scroll: Vertical 4">
            <a:extLst>
              <a:ext uri="{FF2B5EF4-FFF2-40B4-BE49-F238E27FC236}">
                <a16:creationId xmlns:a16="http://schemas.microsoft.com/office/drawing/2014/main" id="{0A6EB30D-97FE-26BD-CA4F-D3D0E77D1B08}"/>
              </a:ext>
            </a:extLst>
          </p:cNvPr>
          <p:cNvSpPr/>
          <p:nvPr/>
        </p:nvSpPr>
        <p:spPr>
          <a:xfrm>
            <a:off x="8718333" y="910424"/>
            <a:ext cx="3268362" cy="5692452"/>
          </a:xfrm>
          <a:prstGeom prst="verticalScroll">
            <a:avLst>
              <a:gd name="adj" fmla="val 81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de-CH" b="1" dirty="0"/>
              <a:t>Carbonari</a:t>
            </a:r>
          </a:p>
          <a:p>
            <a:pPr algn="ctr"/>
            <a:r>
              <a:rPr lang="de-CH" dirty="0"/>
              <a:t>Einflussreicher Geheimbund in Italien mit freimaurerähnlichen Strukturen und Ritualen. Trat politisch radikal für Freiheit und die italienische Einigung ein (Risorgimento). Motto der Carbonari lautete </a:t>
            </a:r>
            <a:r>
              <a:rPr lang="de-CH" b="1" i="1" dirty="0" err="1"/>
              <a:t>I</a:t>
            </a:r>
            <a:r>
              <a:rPr lang="de-CH" i="1" dirty="0" err="1"/>
              <a:t>ustum</a:t>
            </a:r>
            <a:r>
              <a:rPr lang="de-CH" i="1" dirty="0"/>
              <a:t> </a:t>
            </a:r>
            <a:r>
              <a:rPr lang="de-CH" b="1" i="1" dirty="0" err="1"/>
              <a:t>n</a:t>
            </a:r>
            <a:r>
              <a:rPr lang="de-CH" i="1" dirty="0" err="1"/>
              <a:t>ecare</a:t>
            </a:r>
            <a:r>
              <a:rPr lang="de-CH" i="1" dirty="0"/>
              <a:t> </a:t>
            </a:r>
            <a:r>
              <a:rPr lang="de-CH" b="1" i="1" dirty="0"/>
              <a:t>r</a:t>
            </a:r>
            <a:r>
              <a:rPr lang="de-CH" i="1" dirty="0"/>
              <a:t>eges </a:t>
            </a:r>
            <a:r>
              <a:rPr lang="de-CH" b="1" i="1" dirty="0" err="1"/>
              <a:t>I</a:t>
            </a:r>
            <a:r>
              <a:rPr lang="de-CH" i="1" dirty="0" err="1"/>
              <a:t>taliae</a:t>
            </a:r>
            <a:r>
              <a:rPr lang="de-CH" dirty="0"/>
              <a:t> (</a:t>
            </a:r>
            <a:r>
              <a:rPr lang="de-CH" i="1" dirty="0"/>
              <a:t>Es ist gerecht, Italiens Könige zu töten – INRI zur Tarnung</a:t>
            </a:r>
            <a:r>
              <a:rPr lang="de-CH" dirty="0"/>
              <a:t>). Wurde 1833 in die modernere «Junge Italien»-Einigungs-Bewegung integriert.</a:t>
            </a:r>
          </a:p>
        </p:txBody>
      </p:sp>
    </p:spTree>
    <p:extLst>
      <p:ext uri="{BB962C8B-B14F-4D97-AF65-F5344CB8AC3E}">
        <p14:creationId xmlns:p14="http://schemas.microsoft.com/office/powerpoint/2010/main" val="56902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65202-5336-A641-F5E7-5F8B885CC1C0}"/>
              </a:ext>
            </a:extLst>
          </p:cNvPr>
          <p:cNvSpPr>
            <a:spLocks noGrp="1"/>
          </p:cNvSpPr>
          <p:nvPr>
            <p:ph type="title"/>
          </p:nvPr>
        </p:nvSpPr>
        <p:spPr/>
        <p:txBody>
          <a:bodyPr/>
          <a:lstStyle/>
          <a:p>
            <a:r>
              <a:rPr lang="de-CH" dirty="0"/>
              <a:t>Julius (Sohn) – vom Problemkind zum Firmenlenker</a:t>
            </a:r>
          </a:p>
        </p:txBody>
      </p:sp>
      <p:sp>
        <p:nvSpPr>
          <p:cNvPr id="3" name="Content Placeholder 2">
            <a:extLst>
              <a:ext uri="{FF2B5EF4-FFF2-40B4-BE49-F238E27FC236}">
                <a16:creationId xmlns:a16="http://schemas.microsoft.com/office/drawing/2014/main" id="{8FF5557C-6028-B073-F5DB-70C37701A39E}"/>
              </a:ext>
            </a:extLst>
          </p:cNvPr>
          <p:cNvSpPr>
            <a:spLocks noGrp="1"/>
          </p:cNvSpPr>
          <p:nvPr>
            <p:ph idx="1"/>
          </p:nvPr>
        </p:nvSpPr>
        <p:spPr>
          <a:xfrm>
            <a:off x="516098" y="1093305"/>
            <a:ext cx="7942102" cy="5220684"/>
          </a:xfrm>
        </p:spPr>
        <p:txBody>
          <a:bodyPr/>
          <a:lstStyle/>
          <a:p>
            <a:r>
              <a:rPr lang="de-CH" b="1" dirty="0"/>
              <a:t>1846</a:t>
            </a:r>
            <a:r>
              <a:rPr lang="de-CH" dirty="0"/>
              <a:t> – Geboren in Frauenfeld.</a:t>
            </a:r>
          </a:p>
          <a:p>
            <a:r>
              <a:rPr lang="de-CH" b="1" dirty="0"/>
              <a:t>Jugend</a:t>
            </a:r>
            <a:r>
              <a:rPr lang="de-CH" dirty="0"/>
              <a:t> – Zahlreiche gescheiterte Ausbildungsversuche: Primarschule, Privatlehrer in Embrach, Kantonsschule Frauenfeld, Internat </a:t>
            </a:r>
            <a:r>
              <a:rPr lang="de-CH" dirty="0" err="1"/>
              <a:t>Yverdon</a:t>
            </a:r>
            <a:r>
              <a:rPr lang="de-CH" dirty="0"/>
              <a:t>, kaufmännische Lehre in Basel (Handelshaus </a:t>
            </a:r>
            <a:r>
              <a:rPr lang="de-CH" dirty="0" err="1"/>
              <a:t>Stehelin</a:t>
            </a:r>
            <a:r>
              <a:rPr lang="de-CH" dirty="0"/>
              <a:t>) – alle vorzeitig abgebrochen.</a:t>
            </a:r>
          </a:p>
          <a:p>
            <a:r>
              <a:rPr lang="de-CH" b="1" dirty="0"/>
              <a:t>1867–1869</a:t>
            </a:r>
            <a:r>
              <a:rPr lang="de-CH" dirty="0"/>
              <a:t> – Erfolgreiche Zeit in Budapest bei den Brüdern Haggenmacher (Grossmühlenindustrie): Aufstieg vom Praktikanten zum Vizedirektor.</a:t>
            </a:r>
          </a:p>
          <a:p>
            <a:r>
              <a:rPr lang="de-CH" b="1" dirty="0"/>
              <a:t>1869</a:t>
            </a:r>
            <a:r>
              <a:rPr lang="de-CH" dirty="0"/>
              <a:t> – Rückruf des Vaters nach Kemptthal wegen geschäftlicher Krise; Übernahme der Hammermühle</a:t>
            </a:r>
          </a:p>
          <a:p>
            <a:r>
              <a:rPr lang="de-CH" b="1" dirty="0"/>
              <a:t>1880</a:t>
            </a:r>
            <a:r>
              <a:rPr lang="de-CH" dirty="0"/>
              <a:t> – Kauf der </a:t>
            </a:r>
            <a:r>
              <a:rPr lang="de-CH" b="1" dirty="0"/>
              <a:t>Neumühle in Schaffhausen</a:t>
            </a:r>
            <a:r>
              <a:rPr lang="de-CH" dirty="0"/>
              <a:t> – Aufbau des leistungsfähigsten Müllereibetriebs der Ostschweiz.</a:t>
            </a:r>
          </a:p>
          <a:p>
            <a:endParaRPr lang="de-CH" dirty="0"/>
          </a:p>
        </p:txBody>
      </p:sp>
      <p:sp>
        <p:nvSpPr>
          <p:cNvPr id="4" name="Slide Number Placeholder 3">
            <a:extLst>
              <a:ext uri="{FF2B5EF4-FFF2-40B4-BE49-F238E27FC236}">
                <a16:creationId xmlns:a16="http://schemas.microsoft.com/office/drawing/2014/main" id="{BF770E68-8AAC-133C-A23D-D7DA9001F5C4}"/>
              </a:ext>
            </a:extLst>
          </p:cNvPr>
          <p:cNvSpPr>
            <a:spLocks noGrp="1"/>
          </p:cNvSpPr>
          <p:nvPr>
            <p:ph type="sldNum" sz="quarter" idx="12"/>
          </p:nvPr>
        </p:nvSpPr>
        <p:spPr/>
        <p:txBody>
          <a:bodyPr/>
          <a:lstStyle/>
          <a:p>
            <a:fld id="{5A33CB2A-1702-4C1D-9CC4-8D472D39F19E}" type="slidenum">
              <a:rPr lang="en-US" smtClean="0"/>
              <a:t>38</a:t>
            </a:fld>
            <a:endParaRPr lang="en-US"/>
          </a:p>
        </p:txBody>
      </p:sp>
      <p:pic>
        <p:nvPicPr>
          <p:cNvPr id="5" name="Picture 4" descr="Vom trotzigen Jungen zum Pionier der Schweizer Wirtschaft: Julius Maggi.">
            <a:extLst>
              <a:ext uri="{FF2B5EF4-FFF2-40B4-BE49-F238E27FC236}">
                <a16:creationId xmlns:a16="http://schemas.microsoft.com/office/drawing/2014/main" id="{C7BA95E9-1234-E9B5-685A-9D26591503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6777" y="1093305"/>
            <a:ext cx="2399125" cy="3456008"/>
          </a:xfrm>
          <a:prstGeom prst="rect">
            <a:avLst/>
          </a:prstGeom>
        </p:spPr>
      </p:pic>
      <p:grpSp>
        <p:nvGrpSpPr>
          <p:cNvPr id="6" name="Group 5">
            <a:extLst>
              <a:ext uri="{FF2B5EF4-FFF2-40B4-BE49-F238E27FC236}">
                <a16:creationId xmlns:a16="http://schemas.microsoft.com/office/drawing/2014/main" id="{4E6E569B-5AE3-4DDD-798A-7150E14C9A4D}"/>
              </a:ext>
            </a:extLst>
          </p:cNvPr>
          <p:cNvGrpSpPr/>
          <p:nvPr/>
        </p:nvGrpSpPr>
        <p:grpSpPr>
          <a:xfrm>
            <a:off x="9083182" y="5104876"/>
            <a:ext cx="2285902" cy="1542923"/>
            <a:chOff x="7292052" y="-449618"/>
            <a:chExt cx="2285902" cy="1542923"/>
          </a:xfrm>
        </p:grpSpPr>
        <p:sp>
          <p:nvSpPr>
            <p:cNvPr id="7" name="Rectangle: Rounded Corners 6">
              <a:extLst>
                <a:ext uri="{FF2B5EF4-FFF2-40B4-BE49-F238E27FC236}">
                  <a16:creationId xmlns:a16="http://schemas.microsoft.com/office/drawing/2014/main" id="{C95A3D2B-8BF8-3323-63A6-E13F667C0883}"/>
                </a:ext>
              </a:extLst>
            </p:cNvPr>
            <p:cNvSpPr/>
            <p:nvPr/>
          </p:nvSpPr>
          <p:spPr>
            <a:xfrm>
              <a:off x="7292052" y="-449618"/>
              <a:ext cx="2285902" cy="154292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lIns="36000" tIns="0" rIns="36000" bIns="0" rtlCol="0" anchor="b"/>
            <a:lstStyle/>
            <a:p>
              <a:pPr algn="ctr"/>
              <a:r>
                <a:rPr lang="de-CH" sz="1400" dirty="0"/>
                <a:t>Und wo sind jetzt die Produkte?</a:t>
              </a:r>
            </a:p>
          </p:txBody>
        </p:sp>
        <p:pic>
          <p:nvPicPr>
            <p:cNvPr id="8" name="Picture 7">
              <a:extLst>
                <a:ext uri="{FF2B5EF4-FFF2-40B4-BE49-F238E27FC236}">
                  <a16:creationId xmlns:a16="http://schemas.microsoft.com/office/drawing/2014/main" id="{DF48A996-806F-2E80-4432-78A7FE13C79D}"/>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89730" y="-449617"/>
              <a:ext cx="890546" cy="1028616"/>
            </a:xfrm>
            <a:prstGeom prst="rect">
              <a:avLst/>
            </a:prstGeom>
          </p:spPr>
        </p:pic>
      </p:grpSp>
    </p:spTree>
    <p:extLst>
      <p:ext uri="{BB962C8B-B14F-4D97-AF65-F5344CB8AC3E}">
        <p14:creationId xmlns:p14="http://schemas.microsoft.com/office/powerpoint/2010/main" val="305532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CB977-5D07-7465-A0C2-25E175DE42D8}"/>
              </a:ext>
            </a:extLst>
          </p:cNvPr>
          <p:cNvSpPr>
            <a:spLocks noGrp="1"/>
          </p:cNvSpPr>
          <p:nvPr>
            <p:ph type="title"/>
          </p:nvPr>
        </p:nvSpPr>
        <p:spPr/>
        <p:txBody>
          <a:bodyPr/>
          <a:lstStyle/>
          <a:p>
            <a:r>
              <a:rPr lang="de-CH" dirty="0"/>
              <a:t>Vom Müller zum Nahrungsmittel-Konzern – Schritt 1 </a:t>
            </a:r>
          </a:p>
        </p:txBody>
      </p:sp>
      <p:sp>
        <p:nvSpPr>
          <p:cNvPr id="3" name="Content Placeholder 2">
            <a:extLst>
              <a:ext uri="{FF2B5EF4-FFF2-40B4-BE49-F238E27FC236}">
                <a16:creationId xmlns:a16="http://schemas.microsoft.com/office/drawing/2014/main" id="{B6F0C600-71AF-38EC-08D4-A5F613892B1F}"/>
              </a:ext>
            </a:extLst>
          </p:cNvPr>
          <p:cNvSpPr>
            <a:spLocks noGrp="1"/>
          </p:cNvSpPr>
          <p:nvPr>
            <p:ph idx="1"/>
          </p:nvPr>
        </p:nvSpPr>
        <p:spPr>
          <a:xfrm>
            <a:off x="516099" y="1093305"/>
            <a:ext cx="6854706" cy="5220684"/>
          </a:xfrm>
        </p:spPr>
        <p:txBody>
          <a:bodyPr/>
          <a:lstStyle/>
          <a:p>
            <a:r>
              <a:rPr lang="de-CH" dirty="0"/>
              <a:t>Die Nahrungsmittekrise am Ende des 19. Jahrhunderts</a:t>
            </a:r>
          </a:p>
          <a:p>
            <a:r>
              <a:rPr lang="de-CH" dirty="0"/>
              <a:t>Viele Arbeiter in den neuen Industrien und Fabriken waren mangelernährt. Viele Länder gaben Aufträge an Chemie und Lebensmittelbranche, um neue, günstige, gesunde und nahrhafte Mahlzeiten herzustellen, so z.B. Justus Liebig (Fleischextrakt, Babynahrung in Deutschland).</a:t>
            </a:r>
          </a:p>
          <a:p>
            <a:r>
              <a:rPr lang="de-CH" dirty="0"/>
              <a:t>Leguminosen (Bohnen, Erbsen, Linsen) galten als die Retter – Julius experimentierte…</a:t>
            </a:r>
          </a:p>
          <a:p>
            <a:r>
              <a:rPr lang="de-CH" b="1" dirty="0"/>
              <a:t>1884</a:t>
            </a:r>
            <a:r>
              <a:rPr lang="de-CH" dirty="0"/>
              <a:t> – erstes Testessen von «</a:t>
            </a:r>
            <a:r>
              <a:rPr lang="de-CH" dirty="0" err="1"/>
              <a:t>Maggis</a:t>
            </a:r>
            <a:r>
              <a:rPr lang="de-CH" dirty="0"/>
              <a:t> Suppenmehl» – trotz Empfehlung der Schweizerischen Gemeinnützigen Gesellschaft kam es nicht gut an – zu fade!</a:t>
            </a:r>
          </a:p>
          <a:p>
            <a:r>
              <a:rPr lang="de-CH" b="1" dirty="0"/>
              <a:t>1886</a:t>
            </a:r>
            <a:r>
              <a:rPr lang="de-CH" dirty="0"/>
              <a:t> – der Durchbruch: Zusammen mit der neuen Maggi-Würze wurde auch das Suppenmehl ein Erfolg</a:t>
            </a:r>
          </a:p>
        </p:txBody>
      </p:sp>
      <p:sp>
        <p:nvSpPr>
          <p:cNvPr id="4" name="Slide Number Placeholder 3">
            <a:extLst>
              <a:ext uri="{FF2B5EF4-FFF2-40B4-BE49-F238E27FC236}">
                <a16:creationId xmlns:a16="http://schemas.microsoft.com/office/drawing/2014/main" id="{6140C90B-0A54-F466-EF76-60F591966A6A}"/>
              </a:ext>
            </a:extLst>
          </p:cNvPr>
          <p:cNvSpPr>
            <a:spLocks noGrp="1"/>
          </p:cNvSpPr>
          <p:nvPr>
            <p:ph type="sldNum" sz="quarter" idx="12"/>
          </p:nvPr>
        </p:nvSpPr>
        <p:spPr/>
        <p:txBody>
          <a:bodyPr/>
          <a:lstStyle/>
          <a:p>
            <a:fld id="{5A33CB2A-1702-4C1D-9CC4-8D472D39F19E}" type="slidenum">
              <a:rPr lang="en-US" smtClean="0"/>
              <a:t>39</a:t>
            </a:fld>
            <a:endParaRPr lang="en-US"/>
          </a:p>
        </p:txBody>
      </p:sp>
      <p:sp>
        <p:nvSpPr>
          <p:cNvPr id="8" name="Scroll: Vertical 7">
            <a:extLst>
              <a:ext uri="{FF2B5EF4-FFF2-40B4-BE49-F238E27FC236}">
                <a16:creationId xmlns:a16="http://schemas.microsoft.com/office/drawing/2014/main" id="{E77BE058-511D-4450-FF32-722340AD2B40}"/>
              </a:ext>
            </a:extLst>
          </p:cNvPr>
          <p:cNvSpPr/>
          <p:nvPr/>
        </p:nvSpPr>
        <p:spPr>
          <a:xfrm>
            <a:off x="7387568" y="3256005"/>
            <a:ext cx="4203070" cy="3418809"/>
          </a:xfrm>
          <a:prstGeom prst="verticalScroll">
            <a:avLst>
              <a:gd name="adj" fmla="val 8152"/>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de-CH" b="1" dirty="0"/>
              <a:t>Herstellung (ursprünglich)</a:t>
            </a:r>
          </a:p>
          <a:p>
            <a:pPr algn="ctr"/>
            <a:r>
              <a:rPr lang="de-CH" dirty="0"/>
              <a:t>Soja und Eiweiss wird in Salzsäure gekocht, um es zu denaturieren und aufzuspalten.</a:t>
            </a:r>
          </a:p>
          <a:p>
            <a:pPr algn="ctr"/>
            <a:r>
              <a:rPr lang="de-CH" dirty="0"/>
              <a:t>Danach kommt Natronlauge zur Neutralisation dazu. Im Ergebnis entsteht damit viel Kochsalz (Natrium aus Natron, Chlor aus Salzsäure =&gt; NaCl == Kochsalz)</a:t>
            </a:r>
            <a:br>
              <a:rPr lang="de-CH" dirty="0"/>
            </a:br>
            <a:r>
              <a:rPr lang="de-CH" dirty="0"/>
              <a:t>=&gt; Eiweiss mit salzigem Geschmack.</a:t>
            </a:r>
          </a:p>
        </p:txBody>
      </p:sp>
      <p:pic>
        <p:nvPicPr>
          <p:cNvPr id="10" name="Picture 9" descr="Gäu: Ess- und Trinkgewohnheiten Ende des 19. Jahrhunderts">
            <a:extLst>
              <a:ext uri="{FF2B5EF4-FFF2-40B4-BE49-F238E27FC236}">
                <a16:creationId xmlns:a16="http://schemas.microsoft.com/office/drawing/2014/main" id="{00575DE0-8768-ADC6-7651-01EE1ECB6E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8043" y="1132602"/>
            <a:ext cx="3384970" cy="1901225"/>
          </a:xfrm>
          <a:prstGeom prst="rect">
            <a:avLst/>
          </a:prstGeom>
        </p:spPr>
      </p:pic>
    </p:spTree>
    <p:extLst>
      <p:ext uri="{BB962C8B-B14F-4D97-AF65-F5344CB8AC3E}">
        <p14:creationId xmlns:p14="http://schemas.microsoft.com/office/powerpoint/2010/main" val="100246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26428-F381-D01B-813B-2C5C5A322B1B}"/>
              </a:ext>
            </a:extLst>
          </p:cNvPr>
          <p:cNvSpPr>
            <a:spLocks noGrp="1"/>
          </p:cNvSpPr>
          <p:nvPr>
            <p:ph type="title"/>
          </p:nvPr>
        </p:nvSpPr>
        <p:spPr>
          <a:xfrm>
            <a:off x="2676293" y="369737"/>
            <a:ext cx="8996221" cy="536712"/>
          </a:xfrm>
        </p:spPr>
        <p:txBody>
          <a:bodyPr/>
          <a:lstStyle/>
          <a:p>
            <a:r>
              <a:rPr lang="de-CH" dirty="0"/>
              <a:t>3D-Druck</a:t>
            </a:r>
          </a:p>
        </p:txBody>
      </p:sp>
      <p:sp>
        <p:nvSpPr>
          <p:cNvPr id="3" name="Content Placeholder 2">
            <a:extLst>
              <a:ext uri="{FF2B5EF4-FFF2-40B4-BE49-F238E27FC236}">
                <a16:creationId xmlns:a16="http://schemas.microsoft.com/office/drawing/2014/main" id="{7B29798F-C84E-2818-840A-63F76A354850}"/>
              </a:ext>
            </a:extLst>
          </p:cNvPr>
          <p:cNvSpPr>
            <a:spLocks noGrp="1"/>
          </p:cNvSpPr>
          <p:nvPr>
            <p:ph sz="half" idx="1"/>
          </p:nvPr>
        </p:nvSpPr>
        <p:spPr>
          <a:xfrm>
            <a:off x="528762" y="1466385"/>
            <a:ext cx="5347519" cy="4847604"/>
          </a:xfrm>
        </p:spPr>
        <p:txBody>
          <a:bodyPr/>
          <a:lstStyle/>
          <a:p>
            <a:r>
              <a:rPr lang="de-CH" b="1" dirty="0"/>
              <a:t>US-Army druckt Gebäude für 560 Personen</a:t>
            </a:r>
          </a:p>
          <a:p>
            <a:r>
              <a:rPr lang="de-CH" dirty="0"/>
              <a:t>In Texas entstehen 10 Gebäude auf 7’250m</a:t>
            </a:r>
            <a:r>
              <a:rPr lang="de-CH" baseline="30000" dirty="0"/>
              <a:t>2</a:t>
            </a:r>
            <a:r>
              <a:rPr lang="de-CH" dirty="0"/>
              <a:t> Fläche und wurden in lediglich 58 Tagen gedruckt. Zwei davon sind bereits ausgebaut. </a:t>
            </a:r>
          </a:p>
          <a:p>
            <a:r>
              <a:rPr lang="de-CH" dirty="0"/>
              <a:t>Die restlichen acht Gebäude werden im September fertiggestellt. Von Auftrag bis Übergabe lediglich neun Monate.</a:t>
            </a:r>
          </a:p>
          <a:p>
            <a:r>
              <a:rPr lang="de-CH" dirty="0"/>
              <a:t>Vorteile: Kostensenkungen von fast 10% und die Fertigstellung gelingt 4x so schnell wie sonst.</a:t>
            </a:r>
          </a:p>
        </p:txBody>
      </p:sp>
      <p:sp>
        <p:nvSpPr>
          <p:cNvPr id="4" name="Content Placeholder 3">
            <a:extLst>
              <a:ext uri="{FF2B5EF4-FFF2-40B4-BE49-F238E27FC236}">
                <a16:creationId xmlns:a16="http://schemas.microsoft.com/office/drawing/2014/main" id="{BB60DD25-1780-15AD-7DC3-75D46F3D6C1F}"/>
              </a:ext>
            </a:extLst>
          </p:cNvPr>
          <p:cNvSpPr>
            <a:spLocks noGrp="1"/>
          </p:cNvSpPr>
          <p:nvPr>
            <p:ph sz="half" idx="2"/>
          </p:nvPr>
        </p:nvSpPr>
        <p:spPr>
          <a:xfrm>
            <a:off x="6349794" y="369737"/>
            <a:ext cx="5322719" cy="5944252"/>
          </a:xfrm>
        </p:spPr>
        <p:txBody>
          <a:bodyPr/>
          <a:lstStyle/>
          <a:p>
            <a:r>
              <a:rPr lang="de-CH" b="1" dirty="0"/>
              <a:t>Netto-Supermarkt aus dem 3D-Drucker</a:t>
            </a:r>
          </a:p>
          <a:p>
            <a:r>
              <a:rPr lang="de-CH" dirty="0"/>
              <a:t>Im Nordschwarzwald wird der weltweit erste Supermarkt in 3D gedruckt und kann bereits im November eröffnet werden.</a:t>
            </a:r>
          </a:p>
          <a:p>
            <a:r>
              <a:rPr lang="de-CH" dirty="0"/>
              <a:t>Der gesamte Wandrohbau dauert nur </a:t>
            </a:r>
            <a:br>
              <a:rPr lang="de-CH" dirty="0"/>
            </a:br>
            <a:r>
              <a:rPr lang="de-CH" dirty="0"/>
              <a:t>4 Wochen und insgesamt werden ca. 1’300 qm Wandfläche mit</a:t>
            </a:r>
            <a:br>
              <a:rPr lang="de-CH" dirty="0"/>
            </a:br>
            <a:r>
              <a:rPr lang="de-CH" dirty="0"/>
              <a:t>Spezial-Beton ohne</a:t>
            </a:r>
            <a:br>
              <a:rPr lang="de-CH" dirty="0"/>
            </a:br>
            <a:r>
              <a:rPr lang="de-CH" dirty="0"/>
              <a:t>speziellen Baurahmen</a:t>
            </a:r>
            <a:br>
              <a:rPr lang="de-CH" dirty="0"/>
            </a:br>
            <a:r>
              <a:rPr lang="de-CH" dirty="0"/>
              <a:t>via Ausleger gedruckt.</a:t>
            </a:r>
          </a:p>
          <a:p>
            <a:endParaRPr lang="de-CH" dirty="0"/>
          </a:p>
          <a:p>
            <a:endParaRPr lang="de-CH" dirty="0"/>
          </a:p>
        </p:txBody>
      </p:sp>
      <p:sp>
        <p:nvSpPr>
          <p:cNvPr id="5" name="Slide Number Placeholder 4">
            <a:extLst>
              <a:ext uri="{FF2B5EF4-FFF2-40B4-BE49-F238E27FC236}">
                <a16:creationId xmlns:a16="http://schemas.microsoft.com/office/drawing/2014/main" id="{F3F1AA09-9569-A2A7-0080-CA788D543772}"/>
              </a:ext>
            </a:extLst>
          </p:cNvPr>
          <p:cNvSpPr>
            <a:spLocks noGrp="1"/>
          </p:cNvSpPr>
          <p:nvPr>
            <p:ph type="sldNum" sz="quarter" idx="12"/>
          </p:nvPr>
        </p:nvSpPr>
        <p:spPr/>
        <p:txBody>
          <a:bodyPr/>
          <a:lstStyle/>
          <a:p>
            <a:fld id="{5A33CB2A-1702-4C1D-9CC4-8D472D39F19E}" type="slidenum">
              <a:rPr lang="en-US" smtClean="0"/>
              <a:t>4</a:t>
            </a:fld>
            <a:endParaRPr lang="en-US"/>
          </a:p>
        </p:txBody>
      </p:sp>
      <p:pic>
        <p:nvPicPr>
          <p:cNvPr id="7" name="Picture 6" descr="Warum Updates wichtig sind - Onlineportal von IT Management">
            <a:extLst>
              <a:ext uri="{FF2B5EF4-FFF2-40B4-BE49-F238E27FC236}">
                <a16:creationId xmlns:a16="http://schemas.microsoft.com/office/drawing/2014/main" id="{CC3C70E4-A104-3EC9-0222-7D6AF6F07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2498834" cy="14055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6773C0F7-4361-7DE0-FA3C-80954E21FE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9619" y="2698596"/>
            <a:ext cx="3181766" cy="3283540"/>
          </a:xfrm>
          <a:prstGeom prst="rect">
            <a:avLst/>
          </a:prstGeom>
        </p:spPr>
      </p:pic>
      <p:pic>
        <p:nvPicPr>
          <p:cNvPr id="11" name="Picture 10" descr="&lt;br&gt;©  INSTATIQ GmbH / Aleksej Keksel">
            <a:extLst>
              <a:ext uri="{FF2B5EF4-FFF2-40B4-BE49-F238E27FC236}">
                <a16:creationId xmlns:a16="http://schemas.microsoft.com/office/drawing/2014/main" id="{11394BC7-FA04-383D-66B4-338AF429F0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3708" y="4154222"/>
            <a:ext cx="3546207" cy="2363703"/>
          </a:xfrm>
          <a:prstGeom prst="rect">
            <a:avLst/>
          </a:prstGeom>
        </p:spPr>
      </p:pic>
      <p:pic>
        <p:nvPicPr>
          <p:cNvPr id="12" name="Picture 11" descr="Fort Bliss 3D-Printed Barracks a Glimpse into the Future of Military  Construction - GovDesignHub">
            <a:extLst>
              <a:ext uri="{FF2B5EF4-FFF2-40B4-BE49-F238E27FC236}">
                <a16:creationId xmlns:a16="http://schemas.microsoft.com/office/drawing/2014/main" id="{78932A0E-0228-77A6-1CAA-8475B129BF6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231740" y="4900961"/>
            <a:ext cx="5644541" cy="1772757"/>
          </a:xfrm>
          <a:prstGeom prst="rect">
            <a:avLst/>
          </a:prstGeom>
        </p:spPr>
      </p:pic>
    </p:spTree>
    <p:extLst>
      <p:ext uri="{BB962C8B-B14F-4D97-AF65-F5344CB8AC3E}">
        <p14:creationId xmlns:p14="http://schemas.microsoft.com/office/powerpoint/2010/main" val="1945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923D-FCF7-83C3-0247-07D975FA22F0}"/>
              </a:ext>
            </a:extLst>
          </p:cNvPr>
          <p:cNvSpPr>
            <a:spLocks noGrp="1"/>
          </p:cNvSpPr>
          <p:nvPr>
            <p:ph type="title"/>
          </p:nvPr>
        </p:nvSpPr>
        <p:spPr/>
        <p:txBody>
          <a:bodyPr/>
          <a:lstStyle/>
          <a:p>
            <a:r>
              <a:rPr lang="de-CH" dirty="0"/>
              <a:t>Einschub- die berühmte Flasche</a:t>
            </a:r>
          </a:p>
        </p:txBody>
      </p:sp>
      <p:sp>
        <p:nvSpPr>
          <p:cNvPr id="3" name="Content Placeholder 2">
            <a:extLst>
              <a:ext uri="{FF2B5EF4-FFF2-40B4-BE49-F238E27FC236}">
                <a16:creationId xmlns:a16="http://schemas.microsoft.com/office/drawing/2014/main" id="{AC897653-53F8-2833-86CB-0AFFE8DFB366}"/>
              </a:ext>
            </a:extLst>
          </p:cNvPr>
          <p:cNvSpPr>
            <a:spLocks noGrp="1"/>
          </p:cNvSpPr>
          <p:nvPr>
            <p:ph idx="1"/>
          </p:nvPr>
        </p:nvSpPr>
        <p:spPr>
          <a:xfrm>
            <a:off x="516098" y="1093305"/>
            <a:ext cx="6162729" cy="1421295"/>
          </a:xfrm>
        </p:spPr>
        <p:txBody>
          <a:bodyPr/>
          <a:lstStyle/>
          <a:p>
            <a:r>
              <a:rPr lang="de-CH" b="1" dirty="0"/>
              <a:t>1887</a:t>
            </a:r>
            <a:r>
              <a:rPr lang="de-CH" dirty="0"/>
              <a:t> – wurde die bekannte Flasche entwickelt</a:t>
            </a:r>
          </a:p>
          <a:p>
            <a:r>
              <a:rPr lang="de-CH" dirty="0"/>
              <a:t>…und ist seitdem in Farbe und Form kaum verändert</a:t>
            </a:r>
          </a:p>
        </p:txBody>
      </p:sp>
      <p:sp>
        <p:nvSpPr>
          <p:cNvPr id="4" name="Slide Number Placeholder 3">
            <a:extLst>
              <a:ext uri="{FF2B5EF4-FFF2-40B4-BE49-F238E27FC236}">
                <a16:creationId xmlns:a16="http://schemas.microsoft.com/office/drawing/2014/main" id="{3F3E9405-7C6B-15EA-24AF-AAFF5F96A268}"/>
              </a:ext>
            </a:extLst>
          </p:cNvPr>
          <p:cNvSpPr>
            <a:spLocks noGrp="1"/>
          </p:cNvSpPr>
          <p:nvPr>
            <p:ph type="sldNum" sz="quarter" idx="12"/>
          </p:nvPr>
        </p:nvSpPr>
        <p:spPr/>
        <p:txBody>
          <a:bodyPr/>
          <a:lstStyle/>
          <a:p>
            <a:fld id="{5A33CB2A-1702-4C1D-9CC4-8D472D39F19E}" type="slidenum">
              <a:rPr lang="en-US" smtClean="0"/>
              <a:t>40</a:t>
            </a:fld>
            <a:endParaRPr lang="en-US"/>
          </a:p>
        </p:txBody>
      </p:sp>
      <p:pic>
        <p:nvPicPr>
          <p:cNvPr id="6" name="Picture 5" descr="Maggi Würze, flüssig, 3 x 202 ml, Pk à 3 Fl - bei Prodega kaufen">
            <a:extLst>
              <a:ext uri="{FF2B5EF4-FFF2-40B4-BE49-F238E27FC236}">
                <a16:creationId xmlns:a16="http://schemas.microsoft.com/office/drawing/2014/main" id="{E7731B41-B414-97BA-1D0C-41470450C783}"/>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8791832" y="523373"/>
            <a:ext cx="2317988" cy="6161319"/>
          </a:xfrm>
          <a:prstGeom prst="rect">
            <a:avLst/>
          </a:prstGeom>
        </p:spPr>
      </p:pic>
      <p:pic>
        <p:nvPicPr>
          <p:cNvPr id="9" name="Picture 8">
            <a:extLst>
              <a:ext uri="{FF2B5EF4-FFF2-40B4-BE49-F238E27FC236}">
                <a16:creationId xmlns:a16="http://schemas.microsoft.com/office/drawing/2014/main" id="{AB18A1ED-5D58-B0F3-7B06-3CD6DE0125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247" y="2011260"/>
            <a:ext cx="6919560" cy="4846740"/>
          </a:xfrm>
          <a:prstGeom prst="rect">
            <a:avLst/>
          </a:prstGeom>
        </p:spPr>
      </p:pic>
    </p:spTree>
    <p:extLst>
      <p:ext uri="{BB962C8B-B14F-4D97-AF65-F5344CB8AC3E}">
        <p14:creationId xmlns:p14="http://schemas.microsoft.com/office/powerpoint/2010/main" val="20047378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0FB6E-ED6F-1583-EC76-BED125EBC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A23E2F-7925-9A4D-4E2A-651DCFAB3F46}"/>
              </a:ext>
            </a:extLst>
          </p:cNvPr>
          <p:cNvSpPr>
            <a:spLocks noGrp="1"/>
          </p:cNvSpPr>
          <p:nvPr>
            <p:ph type="title"/>
          </p:nvPr>
        </p:nvSpPr>
        <p:spPr/>
        <p:txBody>
          <a:bodyPr/>
          <a:lstStyle/>
          <a:p>
            <a:r>
              <a:rPr lang="de-CH" dirty="0"/>
              <a:t>Vom Müller zum Nahrungsmittel-Konzern – Schritt 2 </a:t>
            </a:r>
          </a:p>
        </p:txBody>
      </p:sp>
      <p:sp>
        <p:nvSpPr>
          <p:cNvPr id="3" name="Content Placeholder 2">
            <a:extLst>
              <a:ext uri="{FF2B5EF4-FFF2-40B4-BE49-F238E27FC236}">
                <a16:creationId xmlns:a16="http://schemas.microsoft.com/office/drawing/2014/main" id="{55ED14B4-7B4E-0719-69DA-9059580B7FBC}"/>
              </a:ext>
            </a:extLst>
          </p:cNvPr>
          <p:cNvSpPr>
            <a:spLocks noGrp="1"/>
          </p:cNvSpPr>
          <p:nvPr>
            <p:ph idx="1"/>
          </p:nvPr>
        </p:nvSpPr>
        <p:spPr>
          <a:xfrm>
            <a:off x="516098" y="1093304"/>
            <a:ext cx="7442139" cy="5296703"/>
          </a:xfrm>
        </p:spPr>
        <p:txBody>
          <a:bodyPr/>
          <a:lstStyle/>
          <a:p>
            <a:pPr>
              <a:spcBef>
                <a:spcPts val="600"/>
              </a:spcBef>
            </a:pPr>
            <a:r>
              <a:rPr lang="de-CH" dirty="0"/>
              <a:t>Die Produktion und der Vertrieb wurden gross ausgebaut und Maggi war bald ein internationaler Konzern.</a:t>
            </a:r>
          </a:p>
          <a:p>
            <a:pPr>
              <a:spcBef>
                <a:spcPts val="600"/>
              </a:spcBef>
            </a:pPr>
            <a:r>
              <a:rPr lang="de-CH" b="1" dirty="0"/>
              <a:t>1907 </a:t>
            </a:r>
            <a:r>
              <a:rPr lang="de-CH" dirty="0"/>
              <a:t>–</a:t>
            </a:r>
            <a:r>
              <a:rPr lang="de-CH" b="1" dirty="0"/>
              <a:t> </a:t>
            </a:r>
            <a:r>
              <a:rPr lang="de-CH" dirty="0"/>
              <a:t>Das Monopol der Maggi-Würze ging für 20 Jahre gut. Ab dann wurde das geheime Rezept ‘geknackt’ und imitiert</a:t>
            </a:r>
          </a:p>
          <a:p>
            <a:pPr>
              <a:spcBef>
                <a:spcPts val="600"/>
              </a:spcBef>
            </a:pPr>
            <a:r>
              <a:rPr lang="de-CH" dirty="0"/>
              <a:t>Ein neues, patentierbares Produkt musste her…</a:t>
            </a:r>
          </a:p>
          <a:p>
            <a:pPr>
              <a:spcBef>
                <a:spcPts val="600"/>
              </a:spcBef>
            </a:pPr>
            <a:r>
              <a:rPr lang="de-CH" dirty="0"/>
              <a:t>Da Liebig in D bereits Brühwürfel herstellte, machte Maggi das auf Basis seiner Maggi-Würze </a:t>
            </a:r>
          </a:p>
          <a:p>
            <a:pPr>
              <a:spcBef>
                <a:spcPts val="600"/>
              </a:spcBef>
            </a:pPr>
            <a:r>
              <a:rPr lang="de-CH" dirty="0">
                <a:sym typeface="Wingdings" panose="05000000000000000000" pitchFamily="2" charset="2"/>
              </a:rPr>
              <a:t> Das zweite legendäre Produkt: </a:t>
            </a:r>
            <a:r>
              <a:rPr lang="de-CH" dirty="0"/>
              <a:t>Bouillon-Würfel</a:t>
            </a:r>
          </a:p>
          <a:p>
            <a:pPr>
              <a:spcBef>
                <a:spcPts val="600"/>
              </a:spcBef>
            </a:pPr>
            <a:r>
              <a:rPr lang="de-CH" dirty="0"/>
              <a:t>Diese schmeckten nach Fleisch – trotz pflanzlicher Basis – und waren deshalb beliebter als </a:t>
            </a:r>
            <a:r>
              <a:rPr lang="de-CH" dirty="0" err="1"/>
              <a:t>Liebig’s</a:t>
            </a:r>
            <a:r>
              <a:rPr lang="de-CH" dirty="0"/>
              <a:t> Würfel, welche wirklich Fleischextrakt enthielten aber nicht danach schmeckten.</a:t>
            </a:r>
          </a:p>
          <a:p>
            <a:pPr>
              <a:spcBef>
                <a:spcPts val="600"/>
              </a:spcBef>
            </a:pPr>
            <a:r>
              <a:rPr lang="de-CH" b="1" dirty="0"/>
              <a:t>1958</a:t>
            </a:r>
            <a:r>
              <a:rPr lang="de-CH" dirty="0"/>
              <a:t> – Maggi Eier-Ravioli in der Dose</a:t>
            </a:r>
          </a:p>
          <a:p>
            <a:pPr>
              <a:spcBef>
                <a:spcPts val="600"/>
              </a:spcBef>
            </a:pPr>
            <a:r>
              <a:rPr lang="de-CH" b="1" dirty="0"/>
              <a:t>1959</a:t>
            </a:r>
            <a:r>
              <a:rPr lang="de-CH" dirty="0"/>
              <a:t> – Maggi Kochstudio </a:t>
            </a:r>
          </a:p>
          <a:p>
            <a:pPr>
              <a:spcBef>
                <a:spcPts val="600"/>
              </a:spcBef>
            </a:pPr>
            <a:r>
              <a:rPr lang="de-CH" b="1" dirty="0"/>
              <a:t>1974</a:t>
            </a:r>
            <a:r>
              <a:rPr lang="de-CH" dirty="0"/>
              <a:t> – Maggi-Fix-Sortiment</a:t>
            </a:r>
          </a:p>
        </p:txBody>
      </p:sp>
      <p:sp>
        <p:nvSpPr>
          <p:cNvPr id="4" name="Slide Number Placeholder 3">
            <a:extLst>
              <a:ext uri="{FF2B5EF4-FFF2-40B4-BE49-F238E27FC236}">
                <a16:creationId xmlns:a16="http://schemas.microsoft.com/office/drawing/2014/main" id="{11D9C3CF-40FA-7DE7-EF44-89DCAC4CA6EA}"/>
              </a:ext>
            </a:extLst>
          </p:cNvPr>
          <p:cNvSpPr>
            <a:spLocks noGrp="1"/>
          </p:cNvSpPr>
          <p:nvPr>
            <p:ph type="sldNum" sz="quarter" idx="12"/>
          </p:nvPr>
        </p:nvSpPr>
        <p:spPr/>
        <p:txBody>
          <a:bodyPr/>
          <a:lstStyle/>
          <a:p>
            <a:fld id="{5A33CB2A-1702-4C1D-9CC4-8D472D39F19E}" type="slidenum">
              <a:rPr lang="en-US" smtClean="0"/>
              <a:t>41</a:t>
            </a:fld>
            <a:endParaRPr lang="en-US"/>
          </a:p>
        </p:txBody>
      </p:sp>
      <p:pic>
        <p:nvPicPr>
          <p:cNvPr id="5" name="Picture 4" descr="Im Labor entwickeltes Industrieprodukt: Das Bouillon-Extrakt wird in die braunen, langhalsigen «Gütterli» abgefüllt, Bild um 1900.">
            <a:extLst>
              <a:ext uri="{FF2B5EF4-FFF2-40B4-BE49-F238E27FC236}">
                <a16:creationId xmlns:a16="http://schemas.microsoft.com/office/drawing/2014/main" id="{8AA9CC18-8B6B-291D-8904-031A269DD0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796144" y="894993"/>
            <a:ext cx="2806088" cy="1725798"/>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0D77294E-571A-9519-56C1-A7B31C5D7D5D}"/>
              </a:ext>
            </a:extLst>
          </p:cNvPr>
          <p:cNvSpPr txBox="1"/>
          <p:nvPr/>
        </p:nvSpPr>
        <p:spPr>
          <a:xfrm>
            <a:off x="10602232" y="1093305"/>
            <a:ext cx="1482325" cy="400677"/>
          </a:xfrm>
          <a:prstGeom prst="rect">
            <a:avLst/>
          </a:prstGeom>
          <a:noFill/>
        </p:spPr>
        <p:txBody>
          <a:bodyPr wrap="none" rtlCol="0">
            <a:noAutofit/>
          </a:bodyPr>
          <a:lstStyle/>
          <a:p>
            <a:r>
              <a:rPr lang="de-CH" sz="1600" i="1" dirty="0">
                <a:latin typeface="Arial" panose="020B0604020202020204" pitchFamily="34" charset="0"/>
                <a:cs typeface="Arial" panose="020B0604020202020204" pitchFamily="34" charset="0"/>
              </a:rPr>
              <a:t>Abfüllbetrieb</a:t>
            </a:r>
            <a:br>
              <a:rPr lang="de-CH" sz="1600" i="1" dirty="0">
                <a:latin typeface="Arial" panose="020B0604020202020204" pitchFamily="34" charset="0"/>
                <a:cs typeface="Arial" panose="020B0604020202020204" pitchFamily="34" charset="0"/>
              </a:rPr>
            </a:br>
            <a:r>
              <a:rPr lang="de-CH" sz="1600" i="1" dirty="0">
                <a:latin typeface="Arial" panose="020B0604020202020204" pitchFamily="34" charset="0"/>
                <a:cs typeface="Arial" panose="020B0604020202020204" pitchFamily="34" charset="0"/>
              </a:rPr>
              <a:t> um 1900</a:t>
            </a:r>
          </a:p>
        </p:txBody>
      </p:sp>
      <p:pic>
        <p:nvPicPr>
          <p:cNvPr id="12" name="Picture 11">
            <a:extLst>
              <a:ext uri="{FF2B5EF4-FFF2-40B4-BE49-F238E27FC236}">
                <a16:creationId xmlns:a16="http://schemas.microsoft.com/office/drawing/2014/main" id="{04203046-C0C8-822F-AD4A-06D6C1292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2495" y="3425777"/>
            <a:ext cx="562234" cy="719659"/>
          </a:xfrm>
          <a:prstGeom prst="rect">
            <a:avLst/>
          </a:prstGeom>
        </p:spPr>
      </p:pic>
      <p:pic>
        <p:nvPicPr>
          <p:cNvPr id="13" name="Picture 12" descr="Maggi-Über-Maggie-Boullions-1900">
            <a:extLst>
              <a:ext uri="{FF2B5EF4-FFF2-40B4-BE49-F238E27FC236}">
                <a16:creationId xmlns:a16="http://schemas.microsoft.com/office/drawing/2014/main" id="{924B5528-F590-FE47-54ED-9449C72E55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9790460" y="2188675"/>
            <a:ext cx="2207626" cy="1309132"/>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B141F09C-CBCB-8490-B37D-542FE80C1141}"/>
              </a:ext>
            </a:extLst>
          </p:cNvPr>
          <p:cNvSpPr txBox="1"/>
          <p:nvPr/>
        </p:nvSpPr>
        <p:spPr>
          <a:xfrm>
            <a:off x="7696315" y="2744168"/>
            <a:ext cx="2145517" cy="803758"/>
          </a:xfrm>
          <a:prstGeom prst="rect">
            <a:avLst/>
          </a:prstGeom>
          <a:noFill/>
        </p:spPr>
        <p:txBody>
          <a:bodyPr wrap="none" rtlCol="0">
            <a:noAutofit/>
          </a:bodyPr>
          <a:lstStyle/>
          <a:p>
            <a:pPr algn="r"/>
            <a:r>
              <a:rPr lang="de-CH" sz="1600" i="1" dirty="0">
                <a:latin typeface="Arial" panose="020B0604020202020204" pitchFamily="34" charset="0"/>
                <a:cs typeface="Arial" panose="020B0604020202020204" pitchFamily="34" charset="0"/>
              </a:rPr>
              <a:t>Brühwürfel – um 1910 </a:t>
            </a:r>
            <a:br>
              <a:rPr lang="de-CH" sz="1600" i="1" dirty="0">
                <a:latin typeface="Arial" panose="020B0604020202020204" pitchFamily="34" charset="0"/>
                <a:cs typeface="Arial" panose="020B0604020202020204" pitchFamily="34" charset="0"/>
              </a:rPr>
            </a:br>
            <a:r>
              <a:rPr lang="de-CH" sz="1600" i="1" dirty="0">
                <a:latin typeface="Arial" panose="020B0604020202020204" pitchFamily="34" charset="0"/>
                <a:cs typeface="Arial" panose="020B0604020202020204" pitchFamily="34" charset="0"/>
              </a:rPr>
              <a:t>ca. 30x günstiger als </a:t>
            </a:r>
            <a:br>
              <a:rPr lang="de-CH" sz="1600" i="1" dirty="0">
                <a:latin typeface="Arial" panose="020B0604020202020204" pitchFamily="34" charset="0"/>
                <a:cs typeface="Arial" panose="020B0604020202020204" pitchFamily="34" charset="0"/>
              </a:rPr>
            </a:br>
            <a:r>
              <a:rPr lang="de-CH" sz="1600" i="1" dirty="0">
                <a:latin typeface="Arial" panose="020B0604020202020204" pitchFamily="34" charset="0"/>
                <a:cs typeface="Arial" panose="020B0604020202020204" pitchFamily="34" charset="0"/>
              </a:rPr>
              <a:t>ein Kilo Suppenfleisch</a:t>
            </a:r>
          </a:p>
        </p:txBody>
      </p:sp>
      <p:pic>
        <p:nvPicPr>
          <p:cNvPr id="17" name="Picture 16">
            <a:extLst>
              <a:ext uri="{FF2B5EF4-FFF2-40B4-BE49-F238E27FC236}">
                <a16:creationId xmlns:a16="http://schemas.microsoft.com/office/drawing/2014/main" id="{A0345B5F-BFAF-81C4-9122-AF3621A0BB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0472" y="3963135"/>
            <a:ext cx="2546798" cy="2202887"/>
          </a:xfrm>
          <a:prstGeom prst="rect">
            <a:avLst/>
          </a:prstGeom>
          <a:ln>
            <a:noFill/>
          </a:ln>
          <a:effectLst>
            <a:outerShdw blurRad="292100" dist="139700" dir="2700000" algn="tl" rotWithShape="0">
              <a:srgbClr val="333333">
                <a:alpha val="65000"/>
              </a:srgbClr>
            </a:outerShdw>
          </a:effectLst>
        </p:spPr>
      </p:pic>
      <p:pic>
        <p:nvPicPr>
          <p:cNvPr id="18" name="Picture 17" descr="Stichtag - Eröffnung des Maggi-Kochstudios - Stichtag">
            <a:extLst>
              <a:ext uri="{FF2B5EF4-FFF2-40B4-BE49-F238E27FC236}">
                <a16:creationId xmlns:a16="http://schemas.microsoft.com/office/drawing/2014/main" id="{41BC06FF-9EBC-6385-2DEE-76F56B7296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06778" y="5150686"/>
            <a:ext cx="2889537" cy="1625364"/>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BD6FC391-25D5-3CA1-8391-E0D471AB2A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78081" y="4382644"/>
            <a:ext cx="2020005" cy="23724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4901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8" presetClass="emph" presetSubtype="0" fill="hold" nodeType="clickEffect">
                                  <p:stCondLst>
                                    <p:cond delay="0"/>
                                  </p:stCondLst>
                                  <p:childTnLst>
                                    <p:animRot by="10800000">
                                      <p:cBhvr>
                                        <p:cTn id="46" dur="2000" fill="hold"/>
                                        <p:tgtEl>
                                          <p:spTgt spid="12"/>
                                        </p:tgtEl>
                                        <p:attrNameLst>
                                          <p:attrName>r</p:attrName>
                                        </p:attrNameLst>
                                      </p:cBhvr>
                                    </p:animRo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 calcmode="lin" valueType="num">
                                      <p:cBhvr additive="base">
                                        <p:cTn id="5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additive="base">
                                        <p:cTn id="6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additive="base">
                                        <p:cTn id="65" dur="500" fill="hold"/>
                                        <p:tgtEl>
                                          <p:spTgt spid="18"/>
                                        </p:tgtEl>
                                        <p:attrNameLst>
                                          <p:attrName>ppt_x</p:attrName>
                                        </p:attrNameLst>
                                      </p:cBhvr>
                                      <p:tavLst>
                                        <p:tav tm="0">
                                          <p:val>
                                            <p:strVal val="#ppt_x"/>
                                          </p:val>
                                        </p:tav>
                                        <p:tav tm="100000">
                                          <p:val>
                                            <p:strVal val="#ppt_x"/>
                                          </p:val>
                                        </p:tav>
                                      </p:tavLst>
                                    </p:anim>
                                    <p:anim calcmode="lin" valueType="num">
                                      <p:cBhvr additive="base">
                                        <p:cTn id="6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additive="base">
                                        <p:cTn id="7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ppt_x"/>
                                          </p:val>
                                        </p:tav>
                                        <p:tav tm="100000">
                                          <p:val>
                                            <p:strVal val="#ppt_x"/>
                                          </p:val>
                                        </p:tav>
                                      </p:tavLst>
                                    </p:anim>
                                    <p:anim calcmode="lin" valueType="num">
                                      <p:cBhvr additive="base">
                                        <p:cTn id="7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F2D20-EF38-6725-1E2A-94E98D7A2971}"/>
              </a:ext>
            </a:extLst>
          </p:cNvPr>
          <p:cNvSpPr>
            <a:spLocks noGrp="1"/>
          </p:cNvSpPr>
          <p:nvPr>
            <p:ph type="title"/>
          </p:nvPr>
        </p:nvSpPr>
        <p:spPr/>
        <p:txBody>
          <a:bodyPr/>
          <a:lstStyle/>
          <a:p>
            <a:r>
              <a:rPr lang="de-CH" dirty="0"/>
              <a:t>Kurioses um Maggi</a:t>
            </a:r>
          </a:p>
        </p:txBody>
      </p:sp>
      <p:sp>
        <p:nvSpPr>
          <p:cNvPr id="3" name="Content Placeholder 2">
            <a:extLst>
              <a:ext uri="{FF2B5EF4-FFF2-40B4-BE49-F238E27FC236}">
                <a16:creationId xmlns:a16="http://schemas.microsoft.com/office/drawing/2014/main" id="{21C213EF-C84F-F14F-E70F-94BD4FC8A938}"/>
              </a:ext>
            </a:extLst>
          </p:cNvPr>
          <p:cNvSpPr>
            <a:spLocks noGrp="1"/>
          </p:cNvSpPr>
          <p:nvPr>
            <p:ph idx="1"/>
          </p:nvPr>
        </p:nvSpPr>
        <p:spPr>
          <a:xfrm>
            <a:off x="516099" y="1093305"/>
            <a:ext cx="7281016" cy="5220684"/>
          </a:xfrm>
        </p:spPr>
        <p:txBody>
          <a:bodyPr/>
          <a:lstStyle/>
          <a:p>
            <a:pPr lvl="0"/>
            <a:r>
              <a:rPr lang="de-CH" dirty="0"/>
              <a:t>2011 wurde der Turm der Burg Kronberg für drei Monate als „größte Maggi-Flasche der Welt“ verkleidet.</a:t>
            </a:r>
          </a:p>
          <a:p>
            <a:pPr lvl="0"/>
            <a:r>
              <a:rPr lang="de-CH" dirty="0"/>
              <a:t>Die größte Maggi-Flasche der Welt befindet sich in Lüdinghausen auf einem Kreisverkehr an der Walter-Koch-Straße unweit der Werkszufahrt zum Maggi-Werk Lüdinghausen.</a:t>
            </a:r>
          </a:p>
          <a:p>
            <a:pPr lvl="0"/>
            <a:r>
              <a:rPr lang="de-CH" dirty="0"/>
              <a:t>Afrika ist der größte Absatzmarkt für Maggi-Produkte. Der hohe Salzgehalt stellt jedoch ein Problem für die öffentliche Gesundheit dar.</a:t>
            </a:r>
          </a:p>
          <a:p>
            <a:pPr lvl="0"/>
            <a:r>
              <a:rPr lang="de-CH" dirty="0"/>
              <a:t>Die Regionen mit dem größten Maggi-Verbrauch in Deutschland sind das Saarland (~1 Liter pro Haushalt/ Jahr, doppelt so viel wie der Durchschnitt) und das Ruhrgebiet. Beides klassische Bergbaugebiete.</a:t>
            </a:r>
          </a:p>
          <a:p>
            <a:pPr lvl="0"/>
            <a:r>
              <a:rPr lang="de-CH" dirty="0"/>
              <a:t>Die Wirkkraft der Marke Maggi zeigt sich in den nachträglich benannten Naturprodukten Maggikraut und </a:t>
            </a:r>
            <a:r>
              <a:rPr lang="de-CH" dirty="0" err="1"/>
              <a:t>Maggipilz</a:t>
            </a:r>
            <a:r>
              <a:rPr lang="de-CH" dirty="0"/>
              <a:t>, die den typischen Geruch besitzen, aber im Produkt selbst nicht enthalten sind. </a:t>
            </a:r>
          </a:p>
          <a:p>
            <a:endParaRPr lang="de-CH" dirty="0"/>
          </a:p>
        </p:txBody>
      </p:sp>
      <p:sp>
        <p:nvSpPr>
          <p:cNvPr id="4" name="Slide Number Placeholder 3">
            <a:extLst>
              <a:ext uri="{FF2B5EF4-FFF2-40B4-BE49-F238E27FC236}">
                <a16:creationId xmlns:a16="http://schemas.microsoft.com/office/drawing/2014/main" id="{D9EDE770-912C-B71C-4BF0-2A5A3B2DA93A}"/>
              </a:ext>
            </a:extLst>
          </p:cNvPr>
          <p:cNvSpPr>
            <a:spLocks noGrp="1"/>
          </p:cNvSpPr>
          <p:nvPr>
            <p:ph type="sldNum" sz="quarter" idx="12"/>
          </p:nvPr>
        </p:nvSpPr>
        <p:spPr/>
        <p:txBody>
          <a:bodyPr/>
          <a:lstStyle/>
          <a:p>
            <a:fld id="{5A33CB2A-1702-4C1D-9CC4-8D472D39F19E}" type="slidenum">
              <a:rPr lang="en-US" smtClean="0"/>
              <a:t>42</a:t>
            </a:fld>
            <a:endParaRPr lang="en-US"/>
          </a:p>
        </p:txBody>
      </p:sp>
      <p:pic>
        <p:nvPicPr>
          <p:cNvPr id="5" name="Picture 4" descr="Kronberg im Taunus von oben - 3 Monate Maggi Flasche bei  Sanierungseinrüstung auf der Kronberger Burg">
            <a:extLst>
              <a:ext uri="{FF2B5EF4-FFF2-40B4-BE49-F238E27FC236}">
                <a16:creationId xmlns:a16="http://schemas.microsoft.com/office/drawing/2014/main" id="{F23E73C6-DE01-9503-1BF4-D11E953FBF0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043613" y="160638"/>
            <a:ext cx="1935102" cy="2767914"/>
          </a:xfrm>
          <a:prstGeom prst="rect">
            <a:avLst/>
          </a:prstGeom>
          <a:ln>
            <a:noFill/>
          </a:ln>
          <a:effectLst>
            <a:outerShdw blurRad="292100" dist="139700" dir="2700000" algn="tl" rotWithShape="0">
              <a:srgbClr val="333333">
                <a:alpha val="65000"/>
              </a:srgbClr>
            </a:outerShdw>
          </a:effectLst>
        </p:spPr>
      </p:pic>
      <p:pic>
        <p:nvPicPr>
          <p:cNvPr id="6" name="Picture 5" descr="Die Hängepartie geht weiter">
            <a:extLst>
              <a:ext uri="{FF2B5EF4-FFF2-40B4-BE49-F238E27FC236}">
                <a16:creationId xmlns:a16="http://schemas.microsoft.com/office/drawing/2014/main" id="{F2746377-4D2A-760A-B6A4-1B2E2C95A2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4944" y="2012379"/>
            <a:ext cx="2715186" cy="1917070"/>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B1B7E925-1AFA-6D46-2159-ED9C5739DD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7115" y="3111433"/>
            <a:ext cx="1935102" cy="2288222"/>
          </a:xfrm>
          <a:prstGeom prst="rect">
            <a:avLst/>
          </a:prstGeom>
          <a:ln>
            <a:noFill/>
          </a:ln>
          <a:effectLst>
            <a:outerShdw blurRad="292100" dist="139700" dir="2700000" algn="tl" rotWithShape="0">
              <a:srgbClr val="333333">
                <a:alpha val="65000"/>
              </a:srgbClr>
            </a:outerShdw>
          </a:effectLst>
        </p:spPr>
      </p:pic>
      <p:pic>
        <p:nvPicPr>
          <p:cNvPr id="9" name="Picture 8" descr="Liebstöckel, Maggikraut pflanzen und pflegen - Mein schöner Garten">
            <a:extLst>
              <a:ext uri="{FF2B5EF4-FFF2-40B4-BE49-F238E27FC236}">
                <a16:creationId xmlns:a16="http://schemas.microsoft.com/office/drawing/2014/main" id="{70F3EE24-316C-0583-7C8B-FEBBB56D7A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66988" y="4050708"/>
            <a:ext cx="1872050" cy="1872050"/>
          </a:xfrm>
          <a:prstGeom prst="rect">
            <a:avLst/>
          </a:prstGeom>
          <a:ln>
            <a:noFill/>
          </a:ln>
          <a:effectLst>
            <a:outerShdw blurRad="292100" dist="139700" dir="2700000" algn="tl" rotWithShape="0">
              <a:srgbClr val="333333">
                <a:alpha val="65000"/>
              </a:srgbClr>
            </a:outerShdw>
          </a:effectLst>
        </p:spPr>
      </p:pic>
      <p:pic>
        <p:nvPicPr>
          <p:cNvPr id="10" name="Picture 9" descr="Bruchreizker, Maggipilz, Filziger Milchling = LACTARIUS HELVUS (SYN.  AGARICUS HELVUS, GALORRHEUS HELVUS, LACTIFLUUS HELVUS, AGARICUS TOMENTOSUS,  LACTARIUS TOMENTOSUS, LACTARIUS AQUIFLUUS, LACTIFLUUS AQUIFLUUS, LACTARIUS  HELVUS VAR. AQUIFLUUS, LACTARIUS ...">
            <a:extLst>
              <a:ext uri="{FF2B5EF4-FFF2-40B4-BE49-F238E27FC236}">
                <a16:creationId xmlns:a16="http://schemas.microsoft.com/office/drawing/2014/main" id="{DDC5FB3B-6356-5506-63FF-476698C55B3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8635825" y="4720281"/>
            <a:ext cx="1742726" cy="20348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74728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F90D71-7B6D-BBE6-368A-3762ECC42D9F}"/>
              </a:ext>
            </a:extLst>
          </p:cNvPr>
          <p:cNvPicPr>
            <a:picLocks noChangeAspect="1"/>
          </p:cNvPicPr>
          <p:nvPr/>
        </p:nvPicPr>
        <p:blipFill>
          <a:blip r:embed="rId3" cstate="email">
            <a:extLst>
              <a:ext uri="{28A0092B-C50C-407E-A947-70E740481C1C}">
                <a14:useLocalDpi xmlns:a14="http://schemas.microsoft.com/office/drawing/2010/main" val="0"/>
              </a:ext>
            </a:extLst>
          </a:blip>
          <a:srcRect l="-346" t="-331" b="-2497"/>
          <a:stretch>
            <a:fillRect/>
          </a:stretch>
        </p:blipFill>
        <p:spPr>
          <a:xfrm>
            <a:off x="0" y="0"/>
            <a:ext cx="12190968" cy="7025640"/>
          </a:xfrm>
          <a:prstGeom prst="rect">
            <a:avLst/>
          </a:prstGeom>
        </p:spPr>
      </p:pic>
      <p:sp>
        <p:nvSpPr>
          <p:cNvPr id="8" name="Freeform: Shape 7">
            <a:extLst>
              <a:ext uri="{FF2B5EF4-FFF2-40B4-BE49-F238E27FC236}">
                <a16:creationId xmlns:a16="http://schemas.microsoft.com/office/drawing/2014/main" id="{61C344B2-56F0-9C69-F2A5-172EB4949800}"/>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CH" noProof="0" dirty="0"/>
          </a:p>
        </p:txBody>
      </p:sp>
      <p:sp>
        <p:nvSpPr>
          <p:cNvPr id="2" name="Title 1">
            <a:extLst>
              <a:ext uri="{FF2B5EF4-FFF2-40B4-BE49-F238E27FC236}">
                <a16:creationId xmlns:a16="http://schemas.microsoft.com/office/drawing/2014/main" id="{673DEB24-6DBF-0B5D-AFE1-6909E3CC2347}"/>
              </a:ext>
            </a:extLst>
          </p:cNvPr>
          <p:cNvSpPr>
            <a:spLocks noGrp="1"/>
          </p:cNvSpPr>
          <p:nvPr>
            <p:ph type="title"/>
          </p:nvPr>
        </p:nvSpPr>
        <p:spPr/>
        <p:txBody>
          <a:bodyPr/>
          <a:lstStyle/>
          <a:p>
            <a:endParaRPr lang="de-CH" noProof="0" dirty="0"/>
          </a:p>
        </p:txBody>
      </p:sp>
      <p:sp>
        <p:nvSpPr>
          <p:cNvPr id="9" name="Title 1">
            <a:extLst>
              <a:ext uri="{FF2B5EF4-FFF2-40B4-BE49-F238E27FC236}">
                <a16:creationId xmlns:a16="http://schemas.microsoft.com/office/drawing/2014/main" id="{1D0C35A8-75C1-B556-0679-DC1B80AB0CC8}"/>
              </a:ext>
            </a:extLst>
          </p:cNvPr>
          <p:cNvSpPr txBox="1">
            <a:spLocks/>
          </p:cNvSpPr>
          <p:nvPr/>
        </p:nvSpPr>
        <p:spPr>
          <a:xfrm>
            <a:off x="7263863" y="6034208"/>
            <a:ext cx="4420579" cy="635582"/>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r>
              <a:rPr lang="de-CH" noProof="0" dirty="0"/>
              <a:t>.</a:t>
            </a:r>
          </a:p>
        </p:txBody>
      </p:sp>
      <p:sp>
        <p:nvSpPr>
          <p:cNvPr id="7" name="TextBox 6">
            <a:extLst>
              <a:ext uri="{FF2B5EF4-FFF2-40B4-BE49-F238E27FC236}">
                <a16:creationId xmlns:a16="http://schemas.microsoft.com/office/drawing/2014/main" id="{4598EE9A-9646-9C4C-A851-5219F0B55992}"/>
              </a:ext>
            </a:extLst>
          </p:cNvPr>
          <p:cNvSpPr txBox="1"/>
          <p:nvPr/>
        </p:nvSpPr>
        <p:spPr>
          <a:xfrm rot="1549509">
            <a:off x="7773345" y="2806038"/>
            <a:ext cx="1655564" cy="2438760"/>
          </a:xfrm>
          <a:prstGeom prst="rect">
            <a:avLst/>
          </a:prstGeom>
          <a:noFill/>
          <a:ln>
            <a:noFill/>
          </a:ln>
        </p:spPr>
        <p:txBody>
          <a:bodyPr wrap="none" lIns="72000" tIns="36000" rIns="72000" bIns="36000" rtlCol="0">
            <a:noAutofit/>
          </a:bodyPr>
          <a:lstStyle/>
          <a:p>
            <a:pPr algn="l"/>
            <a:r>
              <a:rPr lang="de-CH" sz="19900" b="1" dirty="0">
                <a:solidFill>
                  <a:srgbClr val="FF0000"/>
                </a:solidFill>
                <a:latin typeface="Fave Script Bold Pro" panose="020F0502020204030204" pitchFamily="2" charset="0"/>
                <a:cs typeface="Dreaming Outloud Script Pro" panose="020F0502020204030204" pitchFamily="66" charset="0"/>
              </a:rPr>
              <a:t>en</a:t>
            </a:r>
          </a:p>
        </p:txBody>
      </p:sp>
      <p:pic>
        <p:nvPicPr>
          <p:cNvPr id="3" name="Content Placeholder 5">
            <a:extLst>
              <a:ext uri="{FF2B5EF4-FFF2-40B4-BE49-F238E27FC236}">
                <a16:creationId xmlns:a16="http://schemas.microsoft.com/office/drawing/2014/main" id="{54692F4C-624F-22D4-E5FF-EEC907E3B70B}"/>
              </a:ext>
            </a:extLst>
          </p:cNvPr>
          <p:cNvPicPr>
            <a:picLocks noGrp="1" noChangeAspect="1"/>
          </p:cNvPicPr>
          <p:nvPr>
            <p:ph idx="1"/>
          </p:nvPr>
        </p:nvPicPr>
        <p:blipFill>
          <a:blip r:embed="rId4" cstate="email">
            <a:extLst>
              <a:ext uri="{28A0092B-C50C-407E-A947-70E740481C1C}">
                <a14:useLocalDpi xmlns:a14="http://schemas.microsoft.com/office/drawing/2010/main" val="0"/>
              </a:ext>
            </a:extLst>
          </a:blip>
          <a:stretch>
            <a:fillRect/>
          </a:stretch>
        </p:blipFill>
        <p:spPr>
          <a:xfrm rot="20172711">
            <a:off x="3557671" y="475487"/>
            <a:ext cx="1911055" cy="1583200"/>
          </a:xfrm>
        </p:spPr>
      </p:pic>
    </p:spTree>
    <p:extLst>
      <p:ext uri="{BB962C8B-B14F-4D97-AF65-F5344CB8AC3E}">
        <p14:creationId xmlns:p14="http://schemas.microsoft.com/office/powerpoint/2010/main" val="6201780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C22A0-7E3E-B560-941A-FE7CA7BC5A8D}"/>
              </a:ext>
            </a:extLst>
          </p:cNvPr>
          <p:cNvSpPr>
            <a:spLocks noGrp="1"/>
          </p:cNvSpPr>
          <p:nvPr>
            <p:ph type="title"/>
          </p:nvPr>
        </p:nvSpPr>
        <p:spPr/>
        <p:txBody>
          <a:bodyPr/>
          <a:lstStyle/>
          <a:p>
            <a:r>
              <a:rPr lang="de-CH" dirty="0"/>
              <a:t>Worauf stehen Haie? …musikalisch?</a:t>
            </a:r>
          </a:p>
        </p:txBody>
      </p:sp>
      <p:sp>
        <p:nvSpPr>
          <p:cNvPr id="3" name="Content Placeholder 2">
            <a:extLst>
              <a:ext uri="{FF2B5EF4-FFF2-40B4-BE49-F238E27FC236}">
                <a16:creationId xmlns:a16="http://schemas.microsoft.com/office/drawing/2014/main" id="{2BA7811E-A86B-0049-BF9C-00D9A3D5B773}"/>
              </a:ext>
            </a:extLst>
          </p:cNvPr>
          <p:cNvSpPr>
            <a:spLocks noGrp="1"/>
          </p:cNvSpPr>
          <p:nvPr>
            <p:ph idx="1"/>
          </p:nvPr>
        </p:nvSpPr>
        <p:spPr>
          <a:xfrm>
            <a:off x="516099" y="1093305"/>
            <a:ext cx="7614647" cy="5220684"/>
          </a:xfrm>
        </p:spPr>
        <p:txBody>
          <a:bodyPr/>
          <a:lstStyle/>
          <a:p>
            <a:pPr>
              <a:spcBef>
                <a:spcPts val="600"/>
              </a:spcBef>
            </a:pPr>
            <a:r>
              <a:rPr lang="de-CH" dirty="0"/>
              <a:t>Jetzt ist es amtlich: Britney Spears ist out. Zumindest im Haifischbecken.  </a:t>
            </a:r>
          </a:p>
          <a:p>
            <a:pPr>
              <a:spcBef>
                <a:spcPts val="600"/>
              </a:spcBef>
            </a:pPr>
            <a:r>
              <a:rPr lang="de-CH" dirty="0"/>
              <a:t>Diese wertvolle Erkenntnis wurde bei einer Studie in zehn deutschen „</a:t>
            </a:r>
            <a:r>
              <a:rPr lang="de-CH" dirty="0" err="1"/>
              <a:t>Sea</a:t>
            </a:r>
            <a:r>
              <a:rPr lang="de-CH" dirty="0"/>
              <a:t> Life“-Aquarien gewonnen: Einen Monat lang wurden die Raubfische mit unterschiedlicher Musik beschallt.</a:t>
            </a:r>
          </a:p>
          <a:p>
            <a:pPr>
              <a:spcBef>
                <a:spcPts val="600"/>
              </a:spcBef>
            </a:pPr>
            <a:r>
              <a:rPr lang="de-CH" dirty="0"/>
              <a:t>Wozu das Ganze? Die Forscher wollten herausfinden, ob </a:t>
            </a:r>
            <a:r>
              <a:rPr lang="de-CH" dirty="0" err="1"/>
              <a:t>HipHop</a:t>
            </a:r>
            <a:r>
              <a:rPr lang="de-CH" dirty="0"/>
              <a:t>, Reggae, Kuschelrock, Klassik oder Pop die Haie besonders zur Paarung anregt.  </a:t>
            </a:r>
          </a:p>
          <a:p>
            <a:pPr>
              <a:spcBef>
                <a:spcPts val="600"/>
              </a:spcBef>
            </a:pPr>
            <a:endParaRPr lang="de-CH" dirty="0"/>
          </a:p>
          <a:p>
            <a:pPr>
              <a:spcBef>
                <a:spcPts val="600"/>
              </a:spcBef>
            </a:pPr>
            <a:endParaRPr lang="de-CH" dirty="0"/>
          </a:p>
          <a:p>
            <a:pPr>
              <a:spcBef>
                <a:spcPts val="600"/>
              </a:spcBef>
            </a:pPr>
            <a:endParaRPr lang="de-CH" dirty="0"/>
          </a:p>
          <a:p>
            <a:pPr>
              <a:spcBef>
                <a:spcPts val="600"/>
              </a:spcBef>
            </a:pPr>
            <a:r>
              <a:rPr lang="de-CH" dirty="0"/>
              <a:t>Das erstaunliche Ergebnis: Bei Joe Cocker, dem Alt-Rocker mit der Reibeisenstimme, wurde am meisten geflirtet. 50 Katzenhai-Eier wurden nach seinem Song gezählt. Britneys alter Schmuse-Hit „</a:t>
            </a:r>
            <a:r>
              <a:rPr lang="de-CH" dirty="0" err="1"/>
              <a:t>I‘m</a:t>
            </a:r>
            <a:r>
              <a:rPr lang="de-CH" dirty="0"/>
              <a:t> not a </a:t>
            </a:r>
            <a:r>
              <a:rPr lang="de-CH" dirty="0" err="1"/>
              <a:t>girl</a:t>
            </a:r>
            <a:r>
              <a:rPr lang="de-CH" dirty="0"/>
              <a:t>, not </a:t>
            </a:r>
            <a:r>
              <a:rPr lang="de-CH" dirty="0" err="1"/>
              <a:t>yet</a:t>
            </a:r>
            <a:r>
              <a:rPr lang="de-CH" dirty="0"/>
              <a:t> a </a:t>
            </a:r>
            <a:r>
              <a:rPr lang="de-CH" dirty="0" err="1"/>
              <a:t>woman</a:t>
            </a:r>
            <a:r>
              <a:rPr lang="de-CH" dirty="0"/>
              <a:t>“ hingegen ließ die Haie kalt – dafür knutschten die Teenager eifrig vor den Aquarien.</a:t>
            </a:r>
          </a:p>
        </p:txBody>
      </p:sp>
      <p:sp>
        <p:nvSpPr>
          <p:cNvPr id="4" name="Slide Number Placeholder 3">
            <a:extLst>
              <a:ext uri="{FF2B5EF4-FFF2-40B4-BE49-F238E27FC236}">
                <a16:creationId xmlns:a16="http://schemas.microsoft.com/office/drawing/2014/main" id="{B38E1ED0-EF4D-7BDA-0BEB-637BBBFB3E42}"/>
              </a:ext>
            </a:extLst>
          </p:cNvPr>
          <p:cNvSpPr>
            <a:spLocks noGrp="1"/>
          </p:cNvSpPr>
          <p:nvPr>
            <p:ph type="sldNum" sz="quarter" idx="12"/>
          </p:nvPr>
        </p:nvSpPr>
        <p:spPr/>
        <p:txBody>
          <a:bodyPr/>
          <a:lstStyle/>
          <a:p>
            <a:fld id="{5A33CB2A-1702-4C1D-9CC4-8D472D39F19E}" type="slidenum">
              <a:rPr lang="en-US" smtClean="0"/>
              <a:t>44</a:t>
            </a:fld>
            <a:endParaRPr lang="en-US"/>
          </a:p>
        </p:txBody>
      </p:sp>
      <p:pic>
        <p:nvPicPr>
          <p:cNvPr id="5" name="Picture 4" descr="Britney Spears - Starporträt, News, Bilder | GALA.de">
            <a:extLst>
              <a:ext uri="{FF2B5EF4-FFF2-40B4-BE49-F238E27FC236}">
                <a16:creationId xmlns:a16="http://schemas.microsoft.com/office/drawing/2014/main" id="{B031D635-292A-BA3B-E63C-0A4330CE0A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607670" y="183807"/>
            <a:ext cx="2426914" cy="3642899"/>
          </a:xfrm>
          <a:prstGeom prst="rect">
            <a:avLst/>
          </a:prstGeom>
          <a:ln>
            <a:noFill/>
          </a:ln>
          <a:effectLst>
            <a:outerShdw blurRad="292100" dist="139700" dir="2700000" algn="tl" rotWithShape="0">
              <a:srgbClr val="333333">
                <a:alpha val="65000"/>
              </a:srgbClr>
            </a:outerShdw>
          </a:effectLst>
        </p:spPr>
      </p:pic>
      <p:sp>
        <p:nvSpPr>
          <p:cNvPr id="8" name="&quot;Not Allowed&quot; Symbol 7">
            <a:extLst>
              <a:ext uri="{FF2B5EF4-FFF2-40B4-BE49-F238E27FC236}">
                <a16:creationId xmlns:a16="http://schemas.microsoft.com/office/drawing/2014/main" id="{C5680476-BA76-1855-6A27-F9B128C01841}"/>
              </a:ext>
            </a:extLst>
          </p:cNvPr>
          <p:cNvSpPr/>
          <p:nvPr/>
        </p:nvSpPr>
        <p:spPr>
          <a:xfrm>
            <a:off x="8521173" y="828647"/>
            <a:ext cx="2599908" cy="2390288"/>
          </a:xfrm>
          <a:prstGeom prst="noSmoking">
            <a:avLst>
              <a:gd name="adj" fmla="val 11110"/>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pic>
        <p:nvPicPr>
          <p:cNvPr id="6" name="Picture 5" descr="Joe Cocker: A look back at the singer's career">
            <a:extLst>
              <a:ext uri="{FF2B5EF4-FFF2-40B4-BE49-F238E27FC236}">
                <a16:creationId xmlns:a16="http://schemas.microsoft.com/office/drawing/2014/main" id="{74E53375-1BC3-17FC-28A2-046B3699EB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6765" y="2582562"/>
            <a:ext cx="3068723" cy="4091631"/>
          </a:xfrm>
          <a:prstGeom prst="rect">
            <a:avLst/>
          </a:prstGeom>
          <a:ln>
            <a:noFill/>
          </a:ln>
          <a:effectLst>
            <a:outerShdw blurRad="292100" dist="139700" dir="2700000" algn="tl" rotWithShape="0">
              <a:srgbClr val="333333">
                <a:alpha val="65000"/>
              </a:srgbClr>
            </a:outerShdw>
          </a:effectLst>
        </p:spPr>
      </p:pic>
      <p:pic>
        <p:nvPicPr>
          <p:cNvPr id="11" name="Joe Cocker - Unchain my heart">
            <a:hlinkClick r:id="" action="ppaction://media"/>
            <a:extLst>
              <a:ext uri="{FF2B5EF4-FFF2-40B4-BE49-F238E27FC236}">
                <a16:creationId xmlns:a16="http://schemas.microsoft.com/office/drawing/2014/main" id="{5C3B9D85-B2AB-28B9-6149-1049161E63C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96000" y="6146326"/>
            <a:ext cx="487363" cy="487363"/>
          </a:xfrm>
          <a:prstGeom prst="rect">
            <a:avLst/>
          </a:prstGeom>
        </p:spPr>
      </p:pic>
      <p:pic>
        <p:nvPicPr>
          <p:cNvPr id="12" name="Picture 11" descr="Katzenhai - Schutzstation Wattenmeer">
            <a:extLst>
              <a:ext uri="{FF2B5EF4-FFF2-40B4-BE49-F238E27FC236}">
                <a16:creationId xmlns:a16="http://schemas.microsoft.com/office/drawing/2014/main" id="{730BE3AB-567C-194D-178A-AEFAACD3893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2282317" y="3301543"/>
            <a:ext cx="3473004" cy="1548484"/>
          </a:xfrm>
          <a:prstGeom prst="rect">
            <a:avLst/>
          </a:prstGeom>
        </p:spPr>
      </p:pic>
    </p:spTree>
    <p:extLst>
      <p:ext uri="{BB962C8B-B14F-4D97-AF65-F5344CB8AC3E}">
        <p14:creationId xmlns:p14="http://schemas.microsoft.com/office/powerpoint/2010/main" val="183742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1" presetClass="mediacall" presetSubtype="0" fill="hold" nodeType="withEffect">
                                  <p:stCondLst>
                                    <p:cond delay="0"/>
                                  </p:stCondLst>
                                  <p:childTnLst>
                                    <p:cmd type="call" cmd="playFrom(0.0)">
                                      <p:cBhvr>
                                        <p:cTn id="14" dur="84480" fill="hold"/>
                                        <p:tgtEl>
                                          <p:spTgt spid="11"/>
                                        </p:tgtEl>
                                      </p:cBhvr>
                                    </p:cmd>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11"/>
                </p:tgtEl>
              </p:cMediaNode>
            </p:audio>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CAF3E-5599-12F7-27F5-5CF0CA8BCE16}"/>
              </a:ext>
            </a:extLst>
          </p:cNvPr>
          <p:cNvSpPr>
            <a:spLocks noGrp="1"/>
          </p:cNvSpPr>
          <p:nvPr>
            <p:ph type="title"/>
          </p:nvPr>
        </p:nvSpPr>
        <p:spPr/>
        <p:txBody>
          <a:bodyPr/>
          <a:lstStyle/>
          <a:p>
            <a:r>
              <a:rPr lang="de-CH" dirty="0"/>
              <a:t>Ein Fisch, seekrank???</a:t>
            </a:r>
          </a:p>
        </p:txBody>
      </p:sp>
      <p:sp>
        <p:nvSpPr>
          <p:cNvPr id="3" name="Content Placeholder 2">
            <a:extLst>
              <a:ext uri="{FF2B5EF4-FFF2-40B4-BE49-F238E27FC236}">
                <a16:creationId xmlns:a16="http://schemas.microsoft.com/office/drawing/2014/main" id="{85D15FCB-7A90-0D42-89F9-A9A4F6DE812F}"/>
              </a:ext>
            </a:extLst>
          </p:cNvPr>
          <p:cNvSpPr>
            <a:spLocks noGrp="1"/>
          </p:cNvSpPr>
          <p:nvPr>
            <p:ph idx="1"/>
          </p:nvPr>
        </p:nvSpPr>
        <p:spPr>
          <a:xfrm>
            <a:off x="516098" y="1093305"/>
            <a:ext cx="7392226" cy="4776154"/>
          </a:xfrm>
        </p:spPr>
        <p:txBody>
          <a:bodyPr/>
          <a:lstStyle/>
          <a:p>
            <a:pPr>
              <a:spcBef>
                <a:spcPts val="600"/>
              </a:spcBef>
            </a:pPr>
            <a:r>
              <a:rPr lang="de-CH" b="1" dirty="0"/>
              <a:t>Der Mensch</a:t>
            </a:r>
          </a:p>
          <a:p>
            <a:pPr>
              <a:spcBef>
                <a:spcPts val="600"/>
              </a:spcBef>
            </a:pPr>
            <a:r>
              <a:rPr lang="de-CH" dirty="0"/>
              <a:t>Seekrank werden wir auf schaukelnden Schiffen. Schuld daran ist das Gehirn: Es ist überfordert. Laut den Augen bewegt sich nichts, aber das Gleichgewichtsorgan im Innenohr meldet Auf- und </a:t>
            </a:r>
            <a:r>
              <a:rPr lang="de-CH" dirty="0" err="1"/>
              <a:t>Abbewegungen</a:t>
            </a:r>
            <a:r>
              <a:rPr lang="de-CH" dirty="0"/>
              <a:t>.</a:t>
            </a:r>
          </a:p>
          <a:p>
            <a:pPr>
              <a:spcBef>
                <a:spcPts val="600"/>
              </a:spcBef>
            </a:pPr>
            <a:r>
              <a:rPr lang="de-CH" dirty="0"/>
              <a:t>Weil das Gehirn diese beiden Dinge nicht unter einen Hut bekommt, meldet es: Vergiftung! Und löst Kopfschmerzen und Übelkeit aus.</a:t>
            </a:r>
          </a:p>
          <a:p>
            <a:pPr>
              <a:spcBef>
                <a:spcPts val="600"/>
              </a:spcBef>
            </a:pPr>
            <a:r>
              <a:rPr lang="de-CH" dirty="0"/>
              <a:t>      Männer können in solchen Momenten eine grosse Hilfe sein…</a:t>
            </a:r>
          </a:p>
          <a:p>
            <a:pPr>
              <a:spcBef>
                <a:spcPts val="600"/>
              </a:spcBef>
            </a:pPr>
            <a:endParaRPr lang="de-CH" b="1" dirty="0"/>
          </a:p>
          <a:p>
            <a:pPr>
              <a:spcBef>
                <a:spcPts val="600"/>
              </a:spcBef>
            </a:pPr>
            <a:r>
              <a:rPr lang="de-CH" b="1" dirty="0"/>
              <a:t>Der Fisch</a:t>
            </a:r>
          </a:p>
          <a:p>
            <a:pPr>
              <a:spcBef>
                <a:spcPts val="600"/>
              </a:spcBef>
            </a:pPr>
            <a:r>
              <a:rPr lang="de-CH" dirty="0"/>
              <a:t>Hat auch ein Gleichgewichtsorgan. Gerät der Fisch in ein Unwetter-gebiet mit schwappenden Wellen oder in einen Wasserstrudel, spielt sein Gehirn verrückt: Der Fisch wird seekrank!</a:t>
            </a:r>
          </a:p>
          <a:p>
            <a:pPr>
              <a:spcBef>
                <a:spcPts val="600"/>
              </a:spcBef>
            </a:pPr>
            <a:r>
              <a:rPr lang="de-CH" dirty="0"/>
              <a:t>Forscher wollen sogar schon beobachtet haben, wie die Fische dabei Nahrung erbrachen.</a:t>
            </a:r>
          </a:p>
          <a:p>
            <a:pPr>
              <a:spcBef>
                <a:spcPts val="600"/>
              </a:spcBef>
            </a:pPr>
            <a:endParaRPr lang="de-CH" dirty="0"/>
          </a:p>
        </p:txBody>
      </p:sp>
      <p:sp>
        <p:nvSpPr>
          <p:cNvPr id="4" name="Slide Number Placeholder 3">
            <a:extLst>
              <a:ext uri="{FF2B5EF4-FFF2-40B4-BE49-F238E27FC236}">
                <a16:creationId xmlns:a16="http://schemas.microsoft.com/office/drawing/2014/main" id="{519C0407-6B52-F193-7841-2A766499F612}"/>
              </a:ext>
            </a:extLst>
          </p:cNvPr>
          <p:cNvSpPr>
            <a:spLocks noGrp="1"/>
          </p:cNvSpPr>
          <p:nvPr>
            <p:ph type="sldNum" sz="quarter" idx="12"/>
          </p:nvPr>
        </p:nvSpPr>
        <p:spPr/>
        <p:txBody>
          <a:bodyPr/>
          <a:lstStyle/>
          <a:p>
            <a:fld id="{5A33CB2A-1702-4C1D-9CC4-8D472D39F19E}" type="slidenum">
              <a:rPr lang="en-US" smtClean="0"/>
              <a:t>45</a:t>
            </a:fld>
            <a:endParaRPr lang="en-US"/>
          </a:p>
        </p:txBody>
      </p:sp>
      <p:pic>
        <p:nvPicPr>
          <p:cNvPr id="5" name="Picture 4" descr="Was hilft gegen Seekrankheit? - Segeln.ch">
            <a:extLst>
              <a:ext uri="{FF2B5EF4-FFF2-40B4-BE49-F238E27FC236}">
                <a16:creationId xmlns:a16="http://schemas.microsoft.com/office/drawing/2014/main" id="{AA6767D9-5081-871F-D4D5-32E9DCCB23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5391" y="3030299"/>
            <a:ext cx="2836262" cy="3559231"/>
          </a:xfrm>
          <a:prstGeom prst="rect">
            <a:avLst/>
          </a:prstGeom>
        </p:spPr>
      </p:pic>
      <p:pic>
        <p:nvPicPr>
          <p:cNvPr id="6" name="Picture 5" descr="Seekrankheit - Hintergründe &amp; Gegenmaßnahmen - Wassersport Akademie">
            <a:extLst>
              <a:ext uri="{FF2B5EF4-FFF2-40B4-BE49-F238E27FC236}">
                <a16:creationId xmlns:a16="http://schemas.microsoft.com/office/drawing/2014/main" id="{DE0E1072-31D4-AD84-4BA0-263CCEDFC0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947822" y="192754"/>
            <a:ext cx="3226435" cy="2588740"/>
          </a:xfrm>
          <a:prstGeom prst="rect">
            <a:avLst/>
          </a:prstGeom>
        </p:spPr>
      </p:pic>
    </p:spTree>
    <p:extLst>
      <p:ext uri="{BB962C8B-B14F-4D97-AF65-F5344CB8AC3E}">
        <p14:creationId xmlns:p14="http://schemas.microsoft.com/office/powerpoint/2010/main" val="98797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calcmode="lin" valueType="num">
                                      <p:cBhvr additive="base">
                                        <p:cTn id="1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additive="base">
                                        <p:cTn id="2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703F2-2895-B89D-887F-3A6020FEC431}"/>
              </a:ext>
            </a:extLst>
          </p:cNvPr>
          <p:cNvSpPr>
            <a:spLocks noGrp="1"/>
          </p:cNvSpPr>
          <p:nvPr>
            <p:ph type="title"/>
          </p:nvPr>
        </p:nvSpPr>
        <p:spPr/>
        <p:txBody>
          <a:bodyPr/>
          <a:lstStyle/>
          <a:p>
            <a:r>
              <a:rPr lang="de-CH" dirty="0"/>
              <a:t>Sektion «Fachkräftemangel»</a:t>
            </a:r>
          </a:p>
        </p:txBody>
      </p:sp>
      <p:sp>
        <p:nvSpPr>
          <p:cNvPr id="4" name="Slide Number Placeholder 3">
            <a:extLst>
              <a:ext uri="{FF2B5EF4-FFF2-40B4-BE49-F238E27FC236}">
                <a16:creationId xmlns:a16="http://schemas.microsoft.com/office/drawing/2014/main" id="{663976C7-860A-280F-0C4C-DD4E1B51D7DE}"/>
              </a:ext>
            </a:extLst>
          </p:cNvPr>
          <p:cNvSpPr>
            <a:spLocks noGrp="1"/>
          </p:cNvSpPr>
          <p:nvPr>
            <p:ph type="sldNum" sz="quarter" idx="12"/>
          </p:nvPr>
        </p:nvSpPr>
        <p:spPr/>
        <p:txBody>
          <a:bodyPr/>
          <a:lstStyle/>
          <a:p>
            <a:fld id="{5A33CB2A-1702-4C1D-9CC4-8D472D39F19E}" type="slidenum">
              <a:rPr lang="en-US" smtClean="0"/>
              <a:t>46</a:t>
            </a:fld>
            <a:endParaRPr lang="en-US"/>
          </a:p>
        </p:txBody>
      </p:sp>
      <p:pic>
        <p:nvPicPr>
          <p:cNvPr id="16386" name="Picture 2" descr="Fachkräftemangel - Tot aber lustig">
            <a:extLst>
              <a:ext uri="{FF2B5EF4-FFF2-40B4-BE49-F238E27FC236}">
                <a16:creationId xmlns:a16="http://schemas.microsoft.com/office/drawing/2014/main" id="{8C8D6303-5248-8EAE-D69E-09AA754EA23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a:stretch>
            <a:fillRect/>
          </a:stretch>
        </p:blipFill>
        <p:spPr bwMode="auto">
          <a:xfrm>
            <a:off x="1423416" y="779694"/>
            <a:ext cx="4358640" cy="5975439"/>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Pin auf Wortspiele">
            <a:extLst>
              <a:ext uri="{FF2B5EF4-FFF2-40B4-BE49-F238E27FC236}">
                <a16:creationId xmlns:a16="http://schemas.microsoft.com/office/drawing/2014/main" id="{9C906BE3-4A5A-0986-AF7B-5CC10C6E43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7625" y="779694"/>
            <a:ext cx="4780351" cy="597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03240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47</a:t>
            </a:fld>
            <a:endParaRPr lang="en-US"/>
          </a:p>
        </p:txBody>
      </p:sp>
      <p:pic>
        <p:nvPicPr>
          <p:cNvPr id="3" name="arbeiterfails-20240314_095652-2213362018">
            <a:hlinkClick r:id="" action="ppaction://media"/>
            <a:extLst>
              <a:ext uri="{FF2B5EF4-FFF2-40B4-BE49-F238E27FC236}">
                <a16:creationId xmlns:a16="http://schemas.microsoft.com/office/drawing/2014/main" id="{B6BE76E6-269C-346F-4759-8924AEB469F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449638" y="1093788"/>
            <a:ext cx="5292725" cy="5219700"/>
          </a:xfrm>
        </p:spPr>
      </p:pic>
    </p:spTree>
    <p:extLst>
      <p:ext uri="{BB962C8B-B14F-4D97-AF65-F5344CB8AC3E}">
        <p14:creationId xmlns:p14="http://schemas.microsoft.com/office/powerpoint/2010/main" val="270788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48</a:t>
            </a:fld>
            <a:endParaRPr lang="en-US"/>
          </a:p>
        </p:txBody>
      </p:sp>
      <p:pic>
        <p:nvPicPr>
          <p:cNvPr id="3" name="arbeiterfails-20240924_094000-517664029">
            <a:hlinkClick r:id="" action="ppaction://media"/>
            <a:extLst>
              <a:ext uri="{FF2B5EF4-FFF2-40B4-BE49-F238E27FC236}">
                <a16:creationId xmlns:a16="http://schemas.microsoft.com/office/drawing/2014/main" id="{0982B2AA-EDC8-BC02-29AD-5114EB5C3FA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951288" y="1093788"/>
            <a:ext cx="4289425" cy="5219700"/>
          </a:xfrm>
        </p:spPr>
      </p:pic>
    </p:spTree>
    <p:extLst>
      <p:ext uri="{BB962C8B-B14F-4D97-AF65-F5344CB8AC3E}">
        <p14:creationId xmlns:p14="http://schemas.microsoft.com/office/powerpoint/2010/main" val="315750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49</a:t>
            </a:fld>
            <a:endParaRPr lang="en-US"/>
          </a:p>
        </p:txBody>
      </p:sp>
      <p:pic>
        <p:nvPicPr>
          <p:cNvPr id="3" name="arbeiterfails-20250719_081725-441909145">
            <a:hlinkClick r:id="" action="ppaction://media"/>
            <a:extLst>
              <a:ext uri="{FF2B5EF4-FFF2-40B4-BE49-F238E27FC236}">
                <a16:creationId xmlns:a16="http://schemas.microsoft.com/office/drawing/2014/main" id="{58691C75-8F95-55BE-6122-1AC3C880089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29150" y="1093788"/>
            <a:ext cx="2933700" cy="5219700"/>
          </a:xfrm>
        </p:spPr>
      </p:pic>
    </p:spTree>
    <p:extLst>
      <p:ext uri="{BB962C8B-B14F-4D97-AF65-F5344CB8AC3E}">
        <p14:creationId xmlns:p14="http://schemas.microsoft.com/office/powerpoint/2010/main" val="822348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E727C-7CCC-950F-C88B-6DC1B74898CC}"/>
              </a:ext>
            </a:extLst>
          </p:cNvPr>
          <p:cNvSpPr>
            <a:spLocks noGrp="1"/>
          </p:cNvSpPr>
          <p:nvPr>
            <p:ph type="title"/>
          </p:nvPr>
        </p:nvSpPr>
        <p:spPr/>
        <p:txBody>
          <a:bodyPr/>
          <a:lstStyle/>
          <a:p>
            <a:r>
              <a:rPr lang="de-CH" dirty="0"/>
              <a:t>Update…</a:t>
            </a:r>
          </a:p>
        </p:txBody>
      </p:sp>
      <p:sp>
        <p:nvSpPr>
          <p:cNvPr id="3" name="Content Placeholder 2">
            <a:extLst>
              <a:ext uri="{FF2B5EF4-FFF2-40B4-BE49-F238E27FC236}">
                <a16:creationId xmlns:a16="http://schemas.microsoft.com/office/drawing/2014/main" id="{003DAA7A-37EB-9725-3974-7E9D81F9414C}"/>
              </a:ext>
            </a:extLst>
          </p:cNvPr>
          <p:cNvSpPr>
            <a:spLocks noGrp="1"/>
          </p:cNvSpPr>
          <p:nvPr>
            <p:ph idx="1"/>
          </p:nvPr>
        </p:nvSpPr>
        <p:spPr/>
        <p:txBody>
          <a:bodyPr/>
          <a:lstStyle/>
          <a:p>
            <a:r>
              <a:rPr lang="de-CH" sz="2800" dirty="0"/>
              <a:t>Das KoMi Aroma-Testarium – V2</a:t>
            </a:r>
          </a:p>
          <a:p>
            <a:endParaRPr lang="de-CH" dirty="0"/>
          </a:p>
          <a:p>
            <a:endParaRPr lang="de-CH" dirty="0"/>
          </a:p>
          <a:p>
            <a:endParaRPr lang="de-CH" dirty="0"/>
          </a:p>
          <a:p>
            <a:endParaRPr lang="de-CH" dirty="0"/>
          </a:p>
          <a:p>
            <a:endParaRPr lang="de-CH" dirty="0"/>
          </a:p>
          <a:p>
            <a:r>
              <a:rPr lang="de-CH" dirty="0"/>
              <a:t>Es stehen 9 Aromen zum Test des eigenen Geruchssinns parat</a:t>
            </a:r>
            <a:br>
              <a:rPr lang="de-CH" dirty="0"/>
            </a:br>
            <a:r>
              <a:rPr lang="de-CH" dirty="0"/>
              <a:t>und 3 Dosen mit Kaffee-Bohnen zur «Neutralisierung».</a:t>
            </a:r>
          </a:p>
          <a:p>
            <a:r>
              <a:rPr lang="de-CH" dirty="0"/>
              <a:t>Dazu hat’s Bögen, in die man seine Lösung eintragen kann </a:t>
            </a:r>
          </a:p>
          <a:p>
            <a:endParaRPr lang="de-CH" dirty="0"/>
          </a:p>
          <a:p>
            <a:r>
              <a:rPr lang="de-CH" dirty="0"/>
              <a:t>Am Ende der Soirée gibt’s die Auflösung in Form einer verdeckten</a:t>
            </a:r>
            <a:br>
              <a:rPr lang="de-CH" dirty="0"/>
            </a:br>
            <a:r>
              <a:rPr lang="de-CH" dirty="0"/>
              <a:t>Karte. Man kann den Test also auch noch nach der Soirée machen.</a:t>
            </a:r>
          </a:p>
        </p:txBody>
      </p:sp>
      <p:sp>
        <p:nvSpPr>
          <p:cNvPr id="4" name="Slide Number Placeholder 3">
            <a:extLst>
              <a:ext uri="{FF2B5EF4-FFF2-40B4-BE49-F238E27FC236}">
                <a16:creationId xmlns:a16="http://schemas.microsoft.com/office/drawing/2014/main" id="{1F70370D-3C2A-ACB5-19A7-CFD5C188449E}"/>
              </a:ext>
            </a:extLst>
          </p:cNvPr>
          <p:cNvSpPr>
            <a:spLocks noGrp="1"/>
          </p:cNvSpPr>
          <p:nvPr>
            <p:ph type="sldNum" sz="quarter" idx="12"/>
          </p:nvPr>
        </p:nvSpPr>
        <p:spPr/>
        <p:txBody>
          <a:bodyPr/>
          <a:lstStyle/>
          <a:p>
            <a:fld id="{5A33CB2A-1702-4C1D-9CC4-8D472D39F19E}" type="slidenum">
              <a:rPr lang="en-US" smtClean="0"/>
              <a:t>5</a:t>
            </a:fld>
            <a:endParaRPr lang="en-US"/>
          </a:p>
        </p:txBody>
      </p:sp>
      <p:pic>
        <p:nvPicPr>
          <p:cNvPr id="7" name="Picture 6">
            <a:extLst>
              <a:ext uri="{FF2B5EF4-FFF2-40B4-BE49-F238E27FC236}">
                <a16:creationId xmlns:a16="http://schemas.microsoft.com/office/drawing/2014/main" id="{3BA73E2B-2F1E-31AC-4A82-92A22FDC0D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1720312"/>
            <a:ext cx="12192000" cy="1894924"/>
          </a:xfrm>
          <a:prstGeom prst="rect">
            <a:avLst/>
          </a:prstGeom>
        </p:spPr>
      </p:pic>
      <p:pic>
        <p:nvPicPr>
          <p:cNvPr id="6" name="Picture 5">
            <a:extLst>
              <a:ext uri="{FF2B5EF4-FFF2-40B4-BE49-F238E27FC236}">
                <a16:creationId xmlns:a16="http://schemas.microsoft.com/office/drawing/2014/main" id="{1F253E2C-82BD-63DB-03F3-9C01E54AD0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40000">
            <a:off x="8462365" y="2890435"/>
            <a:ext cx="2458205" cy="3438000"/>
          </a:xfrm>
          <a:prstGeom prst="rect">
            <a:avLst/>
          </a:prstGeom>
          <a:ln>
            <a:noFill/>
          </a:ln>
          <a:effectLst>
            <a:outerShdw blurRad="292100" dist="139700" dir="2700000" algn="tl" rotWithShape="0">
              <a:srgbClr val="333333">
                <a:alpha val="65000"/>
              </a:srgbClr>
            </a:outerShdw>
          </a:effectLst>
        </p:spPr>
      </p:pic>
      <p:sp>
        <p:nvSpPr>
          <p:cNvPr id="9" name="Arrow: Right 8">
            <a:extLst>
              <a:ext uri="{FF2B5EF4-FFF2-40B4-BE49-F238E27FC236}">
                <a16:creationId xmlns:a16="http://schemas.microsoft.com/office/drawing/2014/main" id="{6215B9D3-1F05-C2E0-8E4F-34B8A988AEAB}"/>
              </a:ext>
            </a:extLst>
          </p:cNvPr>
          <p:cNvSpPr/>
          <p:nvPr/>
        </p:nvSpPr>
        <p:spPr>
          <a:xfrm>
            <a:off x="6789987" y="4723652"/>
            <a:ext cx="821410" cy="557939"/>
          </a:xfrm>
          <a:prstGeom prst="rightArrow">
            <a:avLst/>
          </a:prstGeom>
          <a:solidFill>
            <a:srgbClr val="D2B4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0565588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50</a:t>
            </a:fld>
            <a:endParaRPr lang="en-US"/>
          </a:p>
        </p:txBody>
      </p:sp>
      <p:pic>
        <p:nvPicPr>
          <p:cNvPr id="3" name="arbeiterfails-20241125_191500-1409581200">
            <a:hlinkClick r:id="" action="ppaction://media"/>
            <a:extLst>
              <a:ext uri="{FF2B5EF4-FFF2-40B4-BE49-F238E27FC236}">
                <a16:creationId xmlns:a16="http://schemas.microsoft.com/office/drawing/2014/main" id="{CF772B92-9726-F098-819E-BE5D598CC91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27563" y="1093788"/>
            <a:ext cx="2936875" cy="5219700"/>
          </a:xfrm>
        </p:spPr>
      </p:pic>
    </p:spTree>
    <p:extLst>
      <p:ext uri="{BB962C8B-B14F-4D97-AF65-F5344CB8AC3E}">
        <p14:creationId xmlns:p14="http://schemas.microsoft.com/office/powerpoint/2010/main" val="2404177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51</a:t>
            </a:fld>
            <a:endParaRPr lang="en-US"/>
          </a:p>
        </p:txBody>
      </p:sp>
      <p:pic>
        <p:nvPicPr>
          <p:cNvPr id="3" name="Recording 2026-03-01 142305">
            <a:hlinkClick r:id="" action="ppaction://media"/>
            <a:extLst>
              <a:ext uri="{FF2B5EF4-FFF2-40B4-BE49-F238E27FC236}">
                <a16:creationId xmlns:a16="http://schemas.microsoft.com/office/drawing/2014/main" id="{BE1E01DD-E393-45AC-E7A9-39F4B144ACC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043363" y="1093788"/>
            <a:ext cx="4103687" cy="5219700"/>
          </a:xfrm>
        </p:spPr>
      </p:pic>
    </p:spTree>
    <p:extLst>
      <p:ext uri="{BB962C8B-B14F-4D97-AF65-F5344CB8AC3E}">
        <p14:creationId xmlns:p14="http://schemas.microsoft.com/office/powerpoint/2010/main" val="49447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52</a:t>
            </a:fld>
            <a:endParaRPr lang="en-US"/>
          </a:p>
        </p:txBody>
      </p:sp>
      <p:pic>
        <p:nvPicPr>
          <p:cNvPr id="3" name="Recording 2026-03-01 141312">
            <a:hlinkClick r:id="" action="ppaction://media"/>
            <a:extLst>
              <a:ext uri="{FF2B5EF4-FFF2-40B4-BE49-F238E27FC236}">
                <a16:creationId xmlns:a16="http://schemas.microsoft.com/office/drawing/2014/main" id="{45B791D6-7DAC-0102-85B6-797819D8D5E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057650" y="1093788"/>
            <a:ext cx="4075113" cy="5219700"/>
          </a:xfrm>
        </p:spPr>
      </p:pic>
    </p:spTree>
    <p:extLst>
      <p:ext uri="{BB962C8B-B14F-4D97-AF65-F5344CB8AC3E}">
        <p14:creationId xmlns:p14="http://schemas.microsoft.com/office/powerpoint/2010/main" val="383170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53</a:t>
            </a:fld>
            <a:endParaRPr lang="en-US"/>
          </a:p>
        </p:txBody>
      </p:sp>
      <p:pic>
        <p:nvPicPr>
          <p:cNvPr id="3" name="arbeiterfails-20240130_082042-2371781931">
            <a:hlinkClick r:id="" action="ppaction://media"/>
            <a:extLst>
              <a:ext uri="{FF2B5EF4-FFF2-40B4-BE49-F238E27FC236}">
                <a16:creationId xmlns:a16="http://schemas.microsoft.com/office/drawing/2014/main" id="{7784DD5E-0A50-71E5-4E65-6101F2D9CD4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471863" y="1093788"/>
            <a:ext cx="5248275" cy="5219700"/>
          </a:xfrm>
        </p:spPr>
      </p:pic>
    </p:spTree>
    <p:extLst>
      <p:ext uri="{BB962C8B-B14F-4D97-AF65-F5344CB8AC3E}">
        <p14:creationId xmlns:p14="http://schemas.microsoft.com/office/powerpoint/2010/main" val="379527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83E6-03FD-2D61-8ED7-013CB66C99B6}"/>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4C78A489-A33E-345F-E039-0438918B3D52}"/>
              </a:ext>
            </a:extLst>
          </p:cNvPr>
          <p:cNvSpPr>
            <a:spLocks noGrp="1"/>
          </p:cNvSpPr>
          <p:nvPr>
            <p:ph type="sldNum" sz="quarter" idx="12"/>
          </p:nvPr>
        </p:nvSpPr>
        <p:spPr/>
        <p:txBody>
          <a:bodyPr/>
          <a:lstStyle/>
          <a:p>
            <a:fld id="{5A33CB2A-1702-4C1D-9CC4-8D472D39F19E}" type="slidenum">
              <a:rPr lang="en-US" smtClean="0"/>
              <a:t>54</a:t>
            </a:fld>
            <a:endParaRPr lang="en-US"/>
          </a:p>
        </p:txBody>
      </p:sp>
      <p:pic>
        <p:nvPicPr>
          <p:cNvPr id="3" name="Recording 2026-03-01 115634">
            <a:hlinkClick r:id="" action="ppaction://media"/>
            <a:extLst>
              <a:ext uri="{FF2B5EF4-FFF2-40B4-BE49-F238E27FC236}">
                <a16:creationId xmlns:a16="http://schemas.microsoft.com/office/drawing/2014/main" id="{9F13DED4-28FE-76B3-E215-96756E1C40E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878263" y="1093788"/>
            <a:ext cx="4435475" cy="5219700"/>
          </a:xfrm>
        </p:spPr>
      </p:pic>
    </p:spTree>
    <p:extLst>
      <p:ext uri="{BB962C8B-B14F-4D97-AF65-F5344CB8AC3E}">
        <p14:creationId xmlns:p14="http://schemas.microsoft.com/office/powerpoint/2010/main" val="241717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05C96-9E87-0C7C-6A27-D8D22A4508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CE971-A0C3-45FE-0AE1-2950BE30A08F}"/>
              </a:ext>
            </a:extLst>
          </p:cNvPr>
          <p:cNvSpPr>
            <a:spLocks noGrp="1"/>
          </p:cNvSpPr>
          <p:nvPr>
            <p:ph type="title"/>
          </p:nvPr>
        </p:nvSpPr>
        <p:spPr/>
        <p:txBody>
          <a:bodyPr/>
          <a:lstStyle/>
          <a:p>
            <a:r>
              <a:rPr lang="de-CH" dirty="0"/>
              <a:t>Fachkräftemangel überall</a:t>
            </a:r>
          </a:p>
        </p:txBody>
      </p:sp>
      <p:sp>
        <p:nvSpPr>
          <p:cNvPr id="4" name="Slide Number Placeholder 3">
            <a:extLst>
              <a:ext uri="{FF2B5EF4-FFF2-40B4-BE49-F238E27FC236}">
                <a16:creationId xmlns:a16="http://schemas.microsoft.com/office/drawing/2014/main" id="{39383127-0BF1-F879-3937-35125415A990}"/>
              </a:ext>
            </a:extLst>
          </p:cNvPr>
          <p:cNvSpPr>
            <a:spLocks noGrp="1"/>
          </p:cNvSpPr>
          <p:nvPr>
            <p:ph type="sldNum" sz="quarter" idx="12"/>
          </p:nvPr>
        </p:nvSpPr>
        <p:spPr/>
        <p:txBody>
          <a:bodyPr/>
          <a:lstStyle/>
          <a:p>
            <a:fld id="{5A33CB2A-1702-4C1D-9CC4-8D472D39F19E}" type="slidenum">
              <a:rPr lang="en-US" smtClean="0"/>
              <a:t>55</a:t>
            </a:fld>
            <a:endParaRPr lang="en-US"/>
          </a:p>
        </p:txBody>
      </p:sp>
      <p:pic>
        <p:nvPicPr>
          <p:cNvPr id="3" name="Recording 2026-03-01 143033">
            <a:hlinkClick r:id="" action="ppaction://media"/>
            <a:extLst>
              <a:ext uri="{FF2B5EF4-FFF2-40B4-BE49-F238E27FC236}">
                <a16:creationId xmlns:a16="http://schemas.microsoft.com/office/drawing/2014/main" id="{F7CFE9B8-2BF3-C068-C3F7-74C5D53FE65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635250" y="1093788"/>
            <a:ext cx="6919913" cy="5219700"/>
          </a:xfrm>
        </p:spPr>
      </p:pic>
    </p:spTree>
    <p:extLst>
      <p:ext uri="{BB962C8B-B14F-4D97-AF65-F5344CB8AC3E}">
        <p14:creationId xmlns:p14="http://schemas.microsoft.com/office/powerpoint/2010/main" val="89977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86E9BF-D837-2AB0-BF9A-F6668CCCCA7E}"/>
              </a:ext>
            </a:extLst>
          </p:cNvPr>
          <p:cNvSpPr>
            <a:spLocks noGrp="1"/>
          </p:cNvSpPr>
          <p:nvPr>
            <p:ph idx="1"/>
          </p:nvPr>
        </p:nvSpPr>
        <p:spPr>
          <a:xfrm>
            <a:off x="6268996" y="1085353"/>
            <a:ext cx="5610830" cy="5580918"/>
          </a:xfrm>
        </p:spPr>
        <p:txBody>
          <a:bodyPr vert="horz" lIns="91440" tIns="45720" rIns="91440" bIns="45720" rtlCol="0">
            <a:noAutofit/>
          </a:bodyPr>
          <a:lstStyle/>
          <a:p>
            <a:r>
              <a:rPr lang="de-CH" b="1" noProof="0" dirty="0">
                <a:latin typeface="Arial" panose="020B0604020202020204" pitchFamily="34" charset="0"/>
                <a:cs typeface="Arial" panose="020B0604020202020204" pitchFamily="34" charset="0"/>
              </a:rPr>
              <a:t>Thema Waldbrand-Mythen</a:t>
            </a:r>
          </a:p>
          <a:p>
            <a:r>
              <a:rPr lang="de-CH" sz="1400" noProof="0" dirty="0">
                <a:latin typeface="Arial" panose="020B0604020202020204" pitchFamily="34" charset="0"/>
                <a:cs typeface="Arial" panose="020B0604020202020204" pitchFamily="34" charset="0"/>
                <a:hlinkClick r:id="rId2"/>
              </a:rPr>
              <a:t>https://www.nzz.ch/wissenschaft/durch-glasscherben-koennen-baeume-zu-brennen-beginnen-und-vor-einem-feuer-kann-man-einfach-davonrennen-sechs-mythen-ueber-waldbraende-ld.10016540</a:t>
            </a:r>
            <a:r>
              <a:rPr lang="de-CH" sz="1400" noProof="0" dirty="0">
                <a:latin typeface="Arial" panose="020B0604020202020204" pitchFamily="34" charset="0"/>
                <a:cs typeface="Arial" panose="020B0604020202020204" pitchFamily="34" charset="0"/>
              </a:rPr>
              <a:t> </a:t>
            </a:r>
          </a:p>
          <a:p>
            <a:endParaRPr lang="de-CH" sz="140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Thema </a:t>
            </a:r>
            <a:r>
              <a:rPr lang="de-CH" b="1" dirty="0">
                <a:latin typeface="Arial" panose="020B0604020202020204" pitchFamily="34" charset="0"/>
                <a:cs typeface="Arial" panose="020B0604020202020204" pitchFamily="34" charset="0"/>
              </a:rPr>
              <a:t>KI-Ausbruch</a:t>
            </a:r>
            <a:endParaRPr lang="en-US" b="1" dirty="0">
              <a:latin typeface="Arial" panose="020B0604020202020204" pitchFamily="34" charset="0"/>
              <a:cs typeface="Arial" panose="020B0604020202020204" pitchFamily="34" charset="0"/>
            </a:endParaRPr>
          </a:p>
          <a:p>
            <a:r>
              <a:rPr lang="de-CH" sz="1400" u="sng" dirty="0">
                <a:latin typeface="Arial" panose="020B0604020202020204" pitchFamily="34" charset="0"/>
                <a:cs typeface="Arial" panose="020B0604020202020204" pitchFamily="34" charset="0"/>
                <a:hlinkClick r:id="rId3"/>
              </a:rPr>
              <a:t>https://www.nzz.ch/pro/ein-ki-agent-bricht-aus-und-fuehrt-selbstaendig-eine-cyberattacke-aus-wie-lassen-sich-it-systeme-schuetzen-wenn-die-ki-unkontrollierbar-wird-ld.10016329</a:t>
            </a:r>
            <a:r>
              <a:rPr lang="de-CH" sz="1400" u="sng" dirty="0">
                <a:latin typeface="Arial" panose="020B0604020202020204" pitchFamily="34" charset="0"/>
                <a:cs typeface="Arial" panose="020B0604020202020204" pitchFamily="34" charset="0"/>
              </a:rPr>
              <a:t> </a:t>
            </a:r>
          </a:p>
          <a:p>
            <a:r>
              <a:rPr lang="de-CH" sz="1400" u="sng" dirty="0">
                <a:latin typeface="Arial" panose="020B0604020202020204" pitchFamily="34" charset="0"/>
                <a:cs typeface="Arial" panose="020B0604020202020204" pitchFamily="34" charset="0"/>
                <a:hlinkClick r:id="rId4"/>
              </a:rPr>
              <a:t>https://www.nzz.ch/meinung/hacks-durch-ki-agenten-die-ki-von-anthropic-und-open-ai-ist-nicht-einfach-wild-geworden-die-beiden-firmen-waren-laecherlich-unvorsichtig-ld.10017776</a:t>
            </a:r>
            <a:r>
              <a:rPr lang="de-CH" sz="1400" u="sng" dirty="0">
                <a:latin typeface="Arial" panose="020B0604020202020204" pitchFamily="34" charset="0"/>
                <a:cs typeface="Arial" panose="020B0604020202020204" pitchFamily="34" charset="0"/>
              </a:rPr>
              <a:t> </a:t>
            </a:r>
          </a:p>
          <a:p>
            <a:r>
              <a:rPr lang="de-CH" sz="1400" u="sng" dirty="0">
                <a:latin typeface="Arial" panose="020B0604020202020204" pitchFamily="34" charset="0"/>
                <a:cs typeface="Arial" panose="020B0604020202020204" pitchFamily="34" charset="0"/>
                <a:hlinkClick r:id="rId5"/>
              </a:rPr>
              <a:t>https://www.nzz.ch/meinung/ein-datenklau-schadet-dem-finanzplatz-liechtenstein-der-fall-zeigt-dass-it-sicherheit-ein-standortvorteil-ist-ld.10017967</a:t>
            </a:r>
            <a:r>
              <a:rPr lang="de-CH" sz="1400" u="sng" dirty="0">
                <a:latin typeface="Arial" panose="020B0604020202020204" pitchFamily="34" charset="0"/>
                <a:cs typeface="Arial" panose="020B0604020202020204" pitchFamily="34" charset="0"/>
              </a:rPr>
              <a:t> </a:t>
            </a:r>
          </a:p>
          <a:p>
            <a:endParaRPr lang="de-CH" sz="1400" noProof="0" dirty="0">
              <a:latin typeface="Arial" panose="020B0604020202020204" pitchFamily="34" charset="0"/>
              <a:cs typeface="Arial" panose="020B0604020202020204" pitchFamily="34" charset="0"/>
            </a:endParaRPr>
          </a:p>
          <a:p>
            <a:endParaRPr lang="de-CH" sz="1400" noProof="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B9AF8EB7-FD62-6B27-EEDE-15E09085759A}"/>
              </a:ext>
            </a:extLst>
          </p:cNvPr>
          <p:cNvSpPr>
            <a:spLocks noGrp="1"/>
          </p:cNvSpPr>
          <p:nvPr>
            <p:ph type="body" sz="half" idx="2"/>
          </p:nvPr>
        </p:nvSpPr>
        <p:spPr>
          <a:xfrm>
            <a:off x="520810" y="1085353"/>
            <a:ext cx="5610830" cy="5521924"/>
          </a:xfrm>
        </p:spPr>
        <p:txBody>
          <a:bodyPr>
            <a:noAutofit/>
          </a:bodyPr>
          <a:lstStyle/>
          <a:p>
            <a:r>
              <a:rPr lang="de-CH" b="1" noProof="0" dirty="0">
                <a:latin typeface="Arial" panose="020B0604020202020204" pitchFamily="34" charset="0"/>
                <a:cs typeface="Arial" panose="020B0604020202020204" pitchFamily="34" charset="0"/>
              </a:rPr>
              <a:t>Update / Nachtrag</a:t>
            </a:r>
          </a:p>
          <a:p>
            <a:r>
              <a:rPr lang="de-CH" sz="1400" u="sng" dirty="0">
                <a:hlinkClick r:id="rId6"/>
              </a:rPr>
              <a:t>https://www.nzz.ch/video/format/siegeszug-der-labordiamanten-vom-preiswerten-juwel-zum-computerchip-der-zukunft-ld.10017262</a:t>
            </a:r>
            <a:endParaRPr lang="de-CH" sz="1400" dirty="0">
              <a:latin typeface="Arial" panose="020B0604020202020204" pitchFamily="34" charset="0"/>
              <a:cs typeface="Arial" panose="020B0604020202020204" pitchFamily="34" charset="0"/>
            </a:endParaRPr>
          </a:p>
          <a:p>
            <a:r>
              <a:rPr lang="de-CH" sz="1400" u="sng" dirty="0">
                <a:hlinkClick r:id="rId7"/>
              </a:rPr>
              <a:t>https://www.falstaff.com/de/news/premiere-im-schwarzwald-dieser-supermarkt-kommt-aus-dem-3d-drucker</a:t>
            </a:r>
            <a:endParaRPr lang="de-CH" sz="1400" u="sng" dirty="0"/>
          </a:p>
          <a:p>
            <a:endParaRPr lang="de-CH" sz="1400" u="sng" dirty="0">
              <a:latin typeface="Arial" panose="020B0604020202020204" pitchFamily="34" charset="0"/>
              <a:cs typeface="Arial" panose="020B0604020202020204" pitchFamily="34" charset="0"/>
              <a:hlinkClick r:id="rId8"/>
            </a:endParaRPr>
          </a:p>
          <a:p>
            <a:r>
              <a:rPr lang="de-CH" b="1" dirty="0">
                <a:latin typeface="Arial" panose="020B0604020202020204" pitchFamily="34" charset="0"/>
                <a:cs typeface="Arial" panose="020B0604020202020204" pitchFamily="34" charset="0"/>
              </a:rPr>
              <a:t>Thema Demeter</a:t>
            </a:r>
          </a:p>
          <a:p>
            <a:r>
              <a:rPr lang="de-CH" sz="1400" u="sng" dirty="0">
                <a:latin typeface="Arial" panose="020B0604020202020204" pitchFamily="34" charset="0"/>
                <a:cs typeface="Arial" panose="020B0604020202020204" pitchFamily="34" charset="0"/>
                <a:hlinkClick r:id="rId9"/>
              </a:rPr>
              <a:t>https://www.quarks.de/podcast/quarks-science-cops-der-fall-demeter/</a:t>
            </a:r>
            <a:r>
              <a:rPr lang="de-CH" sz="1400" u="sng" dirty="0">
                <a:latin typeface="Arial" panose="020B0604020202020204" pitchFamily="34" charset="0"/>
                <a:cs typeface="Arial" panose="020B0604020202020204" pitchFamily="34" charset="0"/>
              </a:rPr>
              <a:t> </a:t>
            </a:r>
          </a:p>
        </p:txBody>
      </p:sp>
      <p:sp>
        <p:nvSpPr>
          <p:cNvPr id="4" name="Title 3">
            <a:extLst>
              <a:ext uri="{FF2B5EF4-FFF2-40B4-BE49-F238E27FC236}">
                <a16:creationId xmlns:a16="http://schemas.microsoft.com/office/drawing/2014/main" id="{63A07C75-C2E7-5DB7-A9E5-1F719A89FCC7}"/>
              </a:ext>
            </a:extLst>
          </p:cNvPr>
          <p:cNvSpPr>
            <a:spLocks noGrp="1"/>
          </p:cNvSpPr>
          <p:nvPr>
            <p:ph type="title"/>
          </p:nvPr>
        </p:nvSpPr>
        <p:spPr/>
        <p:txBody>
          <a:bodyPr/>
          <a:lstStyle/>
          <a:p>
            <a:r>
              <a:rPr lang="de-CH" noProof="0"/>
              <a:t>Quellen</a:t>
            </a:r>
          </a:p>
        </p:txBody>
      </p:sp>
      <p:sp>
        <p:nvSpPr>
          <p:cNvPr id="5" name="Slide Number Placeholder 4">
            <a:extLst>
              <a:ext uri="{FF2B5EF4-FFF2-40B4-BE49-F238E27FC236}">
                <a16:creationId xmlns:a16="http://schemas.microsoft.com/office/drawing/2014/main" id="{FFA7746D-3E8A-9541-71FC-C707331C6248}"/>
              </a:ext>
            </a:extLst>
          </p:cNvPr>
          <p:cNvSpPr>
            <a:spLocks noGrp="1"/>
          </p:cNvSpPr>
          <p:nvPr>
            <p:ph type="sldNum" sz="quarter" idx="12"/>
          </p:nvPr>
        </p:nvSpPr>
        <p:spPr/>
        <p:txBody>
          <a:bodyPr/>
          <a:lstStyle/>
          <a:p>
            <a:fld id="{5A33CB2A-1702-4C1D-9CC4-8D472D39F19E}" type="slidenum">
              <a:rPr lang="en-US" smtClean="0"/>
              <a:t>56</a:t>
            </a:fld>
            <a:endParaRPr lang="en-US"/>
          </a:p>
        </p:txBody>
      </p:sp>
    </p:spTree>
    <p:extLst>
      <p:ext uri="{BB962C8B-B14F-4D97-AF65-F5344CB8AC3E}">
        <p14:creationId xmlns:p14="http://schemas.microsoft.com/office/powerpoint/2010/main" val="29257236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86E9BF-D837-2AB0-BF9A-F6668CCCCA7E}"/>
              </a:ext>
            </a:extLst>
          </p:cNvPr>
          <p:cNvSpPr>
            <a:spLocks noGrp="1"/>
          </p:cNvSpPr>
          <p:nvPr>
            <p:ph idx="1"/>
          </p:nvPr>
        </p:nvSpPr>
        <p:spPr>
          <a:xfrm>
            <a:off x="6268997" y="1085353"/>
            <a:ext cx="5415445" cy="5228636"/>
          </a:xfrm>
        </p:spPr>
        <p:txBody>
          <a:bodyPr vert="horz" lIns="91440" tIns="45720" rIns="91440" bIns="45720" rtlCol="0">
            <a:noAutofit/>
          </a:bodyPr>
          <a:lstStyle/>
          <a:p>
            <a:pPr>
              <a:lnSpc>
                <a:spcPct val="115000"/>
              </a:lnSpc>
              <a:spcAft>
                <a:spcPts val="300"/>
              </a:spcAft>
            </a:pPr>
            <a:r>
              <a:rPr lang="en-US" b="1" dirty="0" err="1">
                <a:latin typeface="Arial" panose="020B0604020202020204" pitchFamily="34" charset="0"/>
                <a:cs typeface="Arial" panose="020B0604020202020204" pitchFamily="34" charset="0"/>
              </a:rPr>
              <a:t>Kurznachrichten</a:t>
            </a:r>
            <a:r>
              <a:rPr lang="en-US" b="1" dirty="0">
                <a:latin typeface="Arial" panose="020B0604020202020204" pitchFamily="34" charset="0"/>
                <a:cs typeface="Arial" panose="020B0604020202020204" pitchFamily="34" charset="0"/>
              </a:rPr>
              <a:t> und </a:t>
            </a:r>
            <a:r>
              <a:rPr lang="en-US" b="1" dirty="0" err="1">
                <a:latin typeface="Arial" panose="020B0604020202020204" pitchFamily="34" charset="0"/>
                <a:cs typeface="Arial" panose="020B0604020202020204" pitchFamily="34" charset="0"/>
              </a:rPr>
              <a:t>Kurioses</a:t>
            </a:r>
            <a:endParaRPr lang="en-US" b="1" dirty="0">
              <a:latin typeface="Arial" panose="020B0604020202020204" pitchFamily="34" charset="0"/>
              <a:cs typeface="Arial" panose="020B0604020202020204" pitchFamily="34" charset="0"/>
            </a:endParaRPr>
          </a:p>
          <a:p>
            <a:pPr>
              <a:lnSpc>
                <a:spcPct val="115000"/>
              </a:lnSpc>
              <a:spcAft>
                <a:spcPts val="300"/>
              </a:spcAft>
            </a:pPr>
            <a:r>
              <a:rPr lang="de-CH" sz="1400" dirty="0">
                <a:latin typeface="Arial" panose="020B0604020202020204" pitchFamily="34" charset="0"/>
                <a:cs typeface="Arial" panose="020B0604020202020204" pitchFamily="34" charset="0"/>
              </a:rPr>
              <a:t>Sailer-Verlag Kit_Wusstest_Du.PDF</a:t>
            </a:r>
            <a:endParaRPr lang="de-CH" sz="1400" dirty="0">
              <a:latin typeface="Arial" panose="020B0604020202020204" pitchFamily="34" charset="0"/>
              <a:cs typeface="Arial" panose="020B0604020202020204" pitchFamily="34" charset="0"/>
              <a:hlinkClick r:id="rId2"/>
            </a:endParaRPr>
          </a:p>
          <a:p>
            <a:pPr>
              <a:lnSpc>
                <a:spcPct val="115000"/>
              </a:lnSpc>
              <a:spcAft>
                <a:spcPts val="300"/>
              </a:spcAft>
            </a:pPr>
            <a:endParaRPr lang="de-CH" sz="1400" dirty="0">
              <a:latin typeface="Arial" panose="020B0604020202020204" pitchFamily="34" charset="0"/>
              <a:cs typeface="Arial" panose="020B0604020202020204" pitchFamily="34" charset="0"/>
            </a:endParaRPr>
          </a:p>
          <a:p>
            <a:pPr>
              <a:lnSpc>
                <a:spcPct val="115000"/>
              </a:lnSpc>
              <a:spcAft>
                <a:spcPts val="300"/>
              </a:spcAft>
            </a:pPr>
            <a:r>
              <a:rPr lang="en-US" sz="1400" b="1" dirty="0" err="1">
                <a:latin typeface="Arial" panose="020B0604020202020204" pitchFamily="34" charset="0"/>
                <a:cs typeface="Arial" panose="020B0604020202020204" pitchFamily="34" charset="0"/>
              </a:rPr>
              <a:t>Fachkräftemangel</a:t>
            </a:r>
            <a:endParaRPr lang="en-US" sz="1400" dirty="0">
              <a:latin typeface="Arial" panose="020B0604020202020204" pitchFamily="34" charset="0"/>
              <a:cs typeface="Arial" panose="020B0604020202020204" pitchFamily="34" charset="0"/>
            </a:endParaRPr>
          </a:p>
          <a:p>
            <a:pPr>
              <a:lnSpc>
                <a:spcPct val="115000"/>
              </a:lnSpc>
              <a:spcAft>
                <a:spcPts val="300"/>
              </a:spcAft>
            </a:pPr>
            <a:r>
              <a:rPr lang="de-CH" sz="1400" dirty="0">
                <a:latin typeface="Arial" panose="020B0604020202020204" pitchFamily="34" charset="0"/>
                <a:cs typeface="Arial" panose="020B0604020202020204" pitchFamily="34" charset="0"/>
                <a:hlinkClick r:id="rId3"/>
              </a:rPr>
              <a:t>https://www.instagram.com/arbeiterfails/?g=5</a:t>
            </a:r>
            <a:r>
              <a:rPr lang="de-CH" sz="1400" dirty="0">
                <a:latin typeface="Arial" panose="020B0604020202020204" pitchFamily="34" charset="0"/>
                <a:cs typeface="Arial" panose="020B0604020202020204" pitchFamily="34" charset="0"/>
              </a:rPr>
              <a:t> </a:t>
            </a:r>
          </a:p>
          <a:p>
            <a:pPr>
              <a:lnSpc>
                <a:spcPct val="115000"/>
              </a:lnSpc>
              <a:spcAft>
                <a:spcPts val="300"/>
              </a:spcAft>
            </a:pPr>
            <a:r>
              <a:rPr lang="de-CH" sz="1400" dirty="0">
                <a:latin typeface="Arial" panose="020B0604020202020204" pitchFamily="34" charset="0"/>
                <a:cs typeface="Arial" panose="020B0604020202020204" pitchFamily="34" charset="0"/>
                <a:hlinkClick r:id="rId4"/>
              </a:rPr>
              <a:t>https://www.instagram.com/arbeitfails/</a:t>
            </a:r>
            <a:r>
              <a:rPr lang="de-CH" sz="1400" dirty="0">
                <a:latin typeface="Arial" panose="020B0604020202020204" pitchFamily="34" charset="0"/>
                <a:cs typeface="Arial" panose="020B0604020202020204" pitchFamily="34" charset="0"/>
              </a:rPr>
              <a:t> </a:t>
            </a:r>
          </a:p>
          <a:p>
            <a:pPr>
              <a:lnSpc>
                <a:spcPct val="115000"/>
              </a:lnSpc>
              <a:spcAft>
                <a:spcPts val="300"/>
              </a:spcAft>
            </a:pPr>
            <a:endParaRPr lang="x-none" sz="1400" dirty="0"/>
          </a:p>
          <a:p>
            <a:pPr marL="360363">
              <a:lnSpc>
                <a:spcPct val="115000"/>
              </a:lnSpc>
              <a:spcAft>
                <a:spcPts val="300"/>
              </a:spcAft>
              <a:buNone/>
            </a:pPr>
            <a:endParaRPr lang="de-CH" sz="1600" kern="100" dirty="0">
              <a:latin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B9AF8EB7-FD62-6B27-EEDE-15E09085759A}"/>
              </a:ext>
            </a:extLst>
          </p:cNvPr>
          <p:cNvSpPr>
            <a:spLocks noGrp="1"/>
          </p:cNvSpPr>
          <p:nvPr>
            <p:ph type="body" sz="half" idx="2"/>
          </p:nvPr>
        </p:nvSpPr>
        <p:spPr>
          <a:xfrm>
            <a:off x="520810" y="1085353"/>
            <a:ext cx="5673513" cy="5228636"/>
          </a:xfrm>
        </p:spPr>
        <p:txBody>
          <a:bodyPr>
            <a:noAutofit/>
          </a:bodyPr>
          <a:lstStyle/>
          <a:p>
            <a:r>
              <a:rPr lang="en-US" b="1" dirty="0">
                <a:latin typeface="Arial" panose="020B0604020202020204" pitchFamily="34" charset="0"/>
                <a:cs typeface="Arial" panose="020B0604020202020204" pitchFamily="34" charset="0"/>
              </a:rPr>
              <a:t>Thema Dynamic Pricing</a:t>
            </a:r>
          </a:p>
          <a:p>
            <a:r>
              <a:rPr lang="de-CH" sz="1400" dirty="0">
                <a:latin typeface="Arial" panose="020B0604020202020204" pitchFamily="34" charset="0"/>
                <a:cs typeface="Arial" panose="020B0604020202020204" pitchFamily="34" charset="0"/>
                <a:hlinkClick r:id="rId5"/>
              </a:rPr>
              <a:t>https://www.deutschlandfunknova.de/beitrag/dynamic-pricing-zocken-uns-algorithmen-ab</a:t>
            </a:r>
            <a:r>
              <a:rPr lang="de-CH" sz="1400" dirty="0">
                <a:latin typeface="Arial" panose="020B0604020202020204" pitchFamily="34" charset="0"/>
                <a:cs typeface="Arial" panose="020B0604020202020204" pitchFamily="34" charset="0"/>
              </a:rPr>
              <a:t> </a:t>
            </a:r>
          </a:p>
          <a:p>
            <a:endParaRPr lang="de-CH" u="sng" dirty="0"/>
          </a:p>
          <a:p>
            <a:r>
              <a:rPr lang="en-US" b="1" dirty="0">
                <a:latin typeface="Arial" panose="020B0604020202020204" pitchFamily="34" charset="0"/>
                <a:cs typeface="Arial" panose="020B0604020202020204" pitchFamily="34" charset="0"/>
              </a:rPr>
              <a:t>Thema Maggi</a:t>
            </a:r>
          </a:p>
          <a:p>
            <a:r>
              <a:rPr lang="de-CH" sz="1400" dirty="0">
                <a:latin typeface="Arial" panose="020B0604020202020204" pitchFamily="34" charset="0"/>
                <a:cs typeface="Arial" panose="020B0604020202020204" pitchFamily="34" charset="0"/>
                <a:hlinkClick r:id="rId6"/>
              </a:rPr>
              <a:t>https://de.wikipedia.org/wiki/Maggi-W%C3%BCrze</a:t>
            </a:r>
            <a:endParaRPr lang="de-CH" sz="1400" dirty="0">
              <a:latin typeface="Arial" panose="020B0604020202020204" pitchFamily="34" charset="0"/>
              <a:cs typeface="Arial" panose="020B0604020202020204" pitchFamily="34" charset="0"/>
            </a:endParaRPr>
          </a:p>
          <a:p>
            <a:r>
              <a:rPr lang="x-none" sz="1400" dirty="0">
                <a:latin typeface="Arial" panose="020B0604020202020204" pitchFamily="34" charset="0"/>
                <a:cs typeface="Arial" panose="020B0604020202020204" pitchFamily="34" charset="0"/>
                <a:hlinkClick r:id="rId7"/>
              </a:rPr>
              <a:t>https://www.nzz.ch/feuilleton/der-umtriebige-michele-maggi-wie-ein-politischer-fluechtling-den-grundstein-fuer-eine-weltmarke-legte-ld.10018439</a:t>
            </a:r>
            <a:endParaRPr lang="de-CH" sz="1400" dirty="0">
              <a:latin typeface="Arial" panose="020B0604020202020204" pitchFamily="34" charset="0"/>
              <a:cs typeface="Arial" panose="020B0604020202020204" pitchFamily="34" charset="0"/>
            </a:endParaRPr>
          </a:p>
          <a:p>
            <a:r>
              <a:rPr lang="de-CH" sz="1400" dirty="0">
                <a:latin typeface="Arial" panose="020B0604020202020204" pitchFamily="34" charset="0"/>
                <a:cs typeface="Arial" panose="020B0604020202020204" pitchFamily="34" charset="0"/>
                <a:hlinkClick r:id="rId8"/>
              </a:rPr>
              <a:t>https://www.maggi.de/ueber-maggi/historie</a:t>
            </a:r>
            <a:r>
              <a:rPr lang="de-CH" sz="1400" dirty="0">
                <a:latin typeface="Arial" panose="020B0604020202020204" pitchFamily="34" charset="0"/>
                <a:cs typeface="Arial" panose="020B0604020202020204" pitchFamily="34" charset="0"/>
              </a:rPr>
              <a:t> </a:t>
            </a:r>
          </a:p>
          <a:p>
            <a:r>
              <a:rPr lang="de-CH" sz="1400" dirty="0">
                <a:latin typeface="Arial" panose="020B0604020202020204" pitchFamily="34" charset="0"/>
                <a:cs typeface="Arial" panose="020B0604020202020204" pitchFamily="34" charset="0"/>
                <a:hlinkClick r:id="rId9"/>
              </a:rPr>
              <a:t>https://de.wikipedia.org/wiki/Br%C3%BChw%C3%BCrfel</a:t>
            </a:r>
            <a:r>
              <a:rPr lang="de-CH" sz="1400" dirty="0">
                <a:latin typeface="Arial" panose="020B0604020202020204" pitchFamily="34" charset="0"/>
                <a:cs typeface="Arial" panose="020B0604020202020204" pitchFamily="34" charset="0"/>
              </a:rPr>
              <a:t> </a:t>
            </a:r>
          </a:p>
          <a:p>
            <a:endParaRPr lang="x-none"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63A07C75-C2E7-5DB7-A9E5-1F719A89FCC7}"/>
              </a:ext>
            </a:extLst>
          </p:cNvPr>
          <p:cNvSpPr>
            <a:spLocks noGrp="1"/>
          </p:cNvSpPr>
          <p:nvPr>
            <p:ph type="title"/>
          </p:nvPr>
        </p:nvSpPr>
        <p:spPr/>
        <p:txBody>
          <a:bodyPr/>
          <a:lstStyle/>
          <a:p>
            <a:r>
              <a:rPr lang="en-US" dirty="0" err="1"/>
              <a:t>Quellen</a:t>
            </a:r>
            <a:endParaRPr lang="de-CH" dirty="0"/>
          </a:p>
        </p:txBody>
      </p:sp>
      <p:sp>
        <p:nvSpPr>
          <p:cNvPr id="5" name="Slide Number Placeholder 4">
            <a:extLst>
              <a:ext uri="{FF2B5EF4-FFF2-40B4-BE49-F238E27FC236}">
                <a16:creationId xmlns:a16="http://schemas.microsoft.com/office/drawing/2014/main" id="{FFA7746D-3E8A-9541-71FC-C707331C6248}"/>
              </a:ext>
            </a:extLst>
          </p:cNvPr>
          <p:cNvSpPr>
            <a:spLocks noGrp="1"/>
          </p:cNvSpPr>
          <p:nvPr>
            <p:ph type="sldNum" sz="quarter" idx="12"/>
          </p:nvPr>
        </p:nvSpPr>
        <p:spPr/>
        <p:txBody>
          <a:bodyPr/>
          <a:lstStyle/>
          <a:p>
            <a:fld id="{5A33CB2A-1702-4C1D-9CC4-8D472D39F19E}" type="slidenum">
              <a:rPr lang="en-US" smtClean="0"/>
              <a:t>57</a:t>
            </a:fld>
            <a:endParaRPr lang="en-US"/>
          </a:p>
        </p:txBody>
      </p:sp>
    </p:spTree>
    <p:extLst>
      <p:ext uri="{BB962C8B-B14F-4D97-AF65-F5344CB8AC3E}">
        <p14:creationId xmlns:p14="http://schemas.microsoft.com/office/powerpoint/2010/main" val="26962304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8A281CC-1D90-72C4-B4BC-79F026AC62A3}"/>
              </a:ext>
            </a:extLst>
          </p:cNvPr>
          <p:cNvSpPr>
            <a:spLocks noGrp="1"/>
          </p:cNvSpPr>
          <p:nvPr>
            <p:ph type="title"/>
          </p:nvPr>
        </p:nvSpPr>
        <p:spPr>
          <a:xfrm>
            <a:off x="520810" y="630993"/>
            <a:ext cx="11163632" cy="540687"/>
          </a:xfrm>
        </p:spPr>
        <p:txBody>
          <a:bodyPr/>
          <a:lstStyle/>
          <a:p>
            <a:r>
              <a:rPr lang="en-US" dirty="0" err="1"/>
              <a:t>Vorschau</a:t>
            </a:r>
            <a:endParaRPr lang="de-CH" dirty="0"/>
          </a:p>
        </p:txBody>
      </p:sp>
      <p:sp>
        <p:nvSpPr>
          <p:cNvPr id="7" name="Content Placeholder 6">
            <a:extLst>
              <a:ext uri="{FF2B5EF4-FFF2-40B4-BE49-F238E27FC236}">
                <a16:creationId xmlns:a16="http://schemas.microsoft.com/office/drawing/2014/main" id="{EA6F0137-6957-2D5F-99A2-ADB70EA19468}"/>
              </a:ext>
            </a:extLst>
          </p:cNvPr>
          <p:cNvSpPr>
            <a:spLocks noGrp="1"/>
          </p:cNvSpPr>
          <p:nvPr>
            <p:ph idx="1"/>
          </p:nvPr>
        </p:nvSpPr>
        <p:spPr>
          <a:xfrm>
            <a:off x="516097" y="1637553"/>
            <a:ext cx="11163632" cy="4676435"/>
          </a:xfrm>
        </p:spPr>
        <p:txBody>
          <a:bodyPr/>
          <a:lstStyle/>
          <a:p>
            <a:endParaRPr lang="en-US" b="1" dirty="0"/>
          </a:p>
          <a:p>
            <a:pPr>
              <a:spcBef>
                <a:spcPts val="1800"/>
              </a:spcBef>
              <a:tabLst>
                <a:tab pos="1255713" algn="l"/>
              </a:tabLst>
            </a:pPr>
            <a:r>
              <a:rPr lang="en-US" b="1" dirty="0"/>
              <a:t>Termin	</a:t>
            </a:r>
            <a:r>
              <a:rPr lang="en-US" sz="5400" b="1" dirty="0"/>
              <a:t>Samstag 12. September 2026</a:t>
            </a:r>
          </a:p>
          <a:p>
            <a:pPr>
              <a:spcBef>
                <a:spcPts val="1800"/>
              </a:spcBef>
              <a:tabLst>
                <a:tab pos="1255713" algn="l"/>
              </a:tabLst>
            </a:pPr>
            <a:r>
              <a:rPr lang="en-US" sz="4400" b="1" dirty="0"/>
              <a:t>	</a:t>
            </a:r>
            <a:r>
              <a:rPr lang="en-US" sz="4400" b="1" dirty="0" err="1"/>
              <a:t>Ankunft</a:t>
            </a:r>
            <a:r>
              <a:rPr lang="en-US" sz="4400" b="1" dirty="0"/>
              <a:t> ab 19:00</a:t>
            </a:r>
          </a:p>
          <a:p>
            <a:pPr>
              <a:spcBef>
                <a:spcPts val="1800"/>
              </a:spcBef>
              <a:tabLst>
                <a:tab pos="1255713" algn="l"/>
              </a:tabLst>
            </a:pPr>
            <a:r>
              <a:rPr lang="en-US" sz="4400" b="1" dirty="0"/>
              <a:t>	</a:t>
            </a:r>
            <a:r>
              <a:rPr lang="en-US" sz="4400" b="1" dirty="0" err="1"/>
              <a:t>Vortrag</a:t>
            </a:r>
            <a:r>
              <a:rPr lang="en-US" sz="4400" b="1" dirty="0"/>
              <a:t> ab 19:30</a:t>
            </a:r>
          </a:p>
          <a:p>
            <a:pPr>
              <a:spcBef>
                <a:spcPts val="1800"/>
              </a:spcBef>
              <a:tabLst>
                <a:tab pos="1255713" algn="l"/>
              </a:tabLst>
            </a:pPr>
            <a:r>
              <a:rPr lang="en-US" sz="1500" b="1" dirty="0"/>
              <a:t>Zukünftige Termine: 17.10., 21.11., </a:t>
            </a:r>
            <a:r>
              <a:rPr lang="en-US" sz="1500" b="1" dirty="0" err="1"/>
              <a:t>Weihnachtspause</a:t>
            </a:r>
            <a:r>
              <a:rPr lang="en-US" sz="1500" b="1" dirty="0"/>
              <a:t>, 09.01.27</a:t>
            </a:r>
          </a:p>
        </p:txBody>
      </p:sp>
      <p:sp>
        <p:nvSpPr>
          <p:cNvPr id="5" name="Slide Number Placeholder 4">
            <a:extLst>
              <a:ext uri="{FF2B5EF4-FFF2-40B4-BE49-F238E27FC236}">
                <a16:creationId xmlns:a16="http://schemas.microsoft.com/office/drawing/2014/main" id="{6BA1FD18-9E5A-844D-9F70-03F25878B483}"/>
              </a:ext>
            </a:extLst>
          </p:cNvPr>
          <p:cNvSpPr>
            <a:spLocks noGrp="1"/>
          </p:cNvSpPr>
          <p:nvPr>
            <p:ph type="sldNum" sz="quarter" idx="12"/>
          </p:nvPr>
        </p:nvSpPr>
        <p:spPr/>
        <p:txBody>
          <a:bodyPr/>
          <a:lstStyle/>
          <a:p>
            <a:fld id="{5A33CB2A-1702-4C1D-9CC4-8D472D39F19E}" type="slidenum">
              <a:rPr lang="en-US" smtClean="0"/>
              <a:t>58</a:t>
            </a:fld>
            <a:endParaRPr lang="en-US"/>
          </a:p>
        </p:txBody>
      </p:sp>
      <p:sp>
        <p:nvSpPr>
          <p:cNvPr id="2" name="Ribbon: Tilted Up 1">
            <a:extLst>
              <a:ext uri="{FF2B5EF4-FFF2-40B4-BE49-F238E27FC236}">
                <a16:creationId xmlns:a16="http://schemas.microsoft.com/office/drawing/2014/main" id="{7CEDA4E5-BAD5-A59B-C20A-5FD9A4FC80B5}"/>
              </a:ext>
            </a:extLst>
          </p:cNvPr>
          <p:cNvSpPr/>
          <p:nvPr/>
        </p:nvSpPr>
        <p:spPr>
          <a:xfrm>
            <a:off x="12446548" y="2430732"/>
            <a:ext cx="2224890" cy="605971"/>
          </a:xfrm>
          <a:prstGeom prst="ribbon2">
            <a:avLst>
              <a:gd name="adj1" fmla="val 16667"/>
              <a:gd name="adj2" fmla="val 69858"/>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solidFill>
                  <a:sysClr val="windowText" lastClr="000000"/>
                </a:solidFill>
              </a:rPr>
              <a:t>Gastvortrag</a:t>
            </a:r>
            <a:endParaRPr lang="de-CH" dirty="0">
              <a:solidFill>
                <a:sysClr val="windowText" lastClr="000000"/>
              </a:solidFill>
            </a:endParaRPr>
          </a:p>
        </p:txBody>
      </p:sp>
      <p:sp>
        <p:nvSpPr>
          <p:cNvPr id="4" name="Ribbon: Tilted Up 3">
            <a:extLst>
              <a:ext uri="{FF2B5EF4-FFF2-40B4-BE49-F238E27FC236}">
                <a16:creationId xmlns:a16="http://schemas.microsoft.com/office/drawing/2014/main" id="{543D5D5A-51EA-E39F-0AE3-974C6A877BDC}"/>
              </a:ext>
            </a:extLst>
          </p:cNvPr>
          <p:cNvSpPr/>
          <p:nvPr/>
        </p:nvSpPr>
        <p:spPr>
          <a:xfrm>
            <a:off x="12358749" y="3518312"/>
            <a:ext cx="2224890" cy="605971"/>
          </a:xfrm>
          <a:prstGeom prst="ribbon2">
            <a:avLst>
              <a:gd name="adj1" fmla="val 16667"/>
              <a:gd name="adj2" fmla="val 69858"/>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solidFill>
                  <a:sysClr val="windowText" lastClr="000000"/>
                </a:solidFill>
              </a:rPr>
              <a:t>Wunschthema</a:t>
            </a:r>
            <a:endParaRPr lang="de-CH" dirty="0">
              <a:solidFill>
                <a:sysClr val="windowText" lastClr="000000"/>
              </a:solidFill>
            </a:endParaRPr>
          </a:p>
        </p:txBody>
      </p:sp>
      <p:cxnSp>
        <p:nvCxnSpPr>
          <p:cNvPr id="10" name="Straight Connector 9">
            <a:extLst>
              <a:ext uri="{FF2B5EF4-FFF2-40B4-BE49-F238E27FC236}">
                <a16:creationId xmlns:a16="http://schemas.microsoft.com/office/drawing/2014/main" id="{A55B0678-4F27-EB8B-C52D-336E078FD707}"/>
              </a:ext>
            </a:extLst>
          </p:cNvPr>
          <p:cNvCxnSpPr/>
          <p:nvPr/>
        </p:nvCxnSpPr>
        <p:spPr>
          <a:xfrm>
            <a:off x="384048" y="6972300"/>
            <a:ext cx="1130039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Ribbon: Tilted Up 10">
            <a:extLst>
              <a:ext uri="{FF2B5EF4-FFF2-40B4-BE49-F238E27FC236}">
                <a16:creationId xmlns:a16="http://schemas.microsoft.com/office/drawing/2014/main" id="{9D56F54D-E25E-6609-544E-B7CAF21AA680}"/>
              </a:ext>
            </a:extLst>
          </p:cNvPr>
          <p:cNvSpPr/>
          <p:nvPr/>
        </p:nvSpPr>
        <p:spPr>
          <a:xfrm>
            <a:off x="12446548" y="4702322"/>
            <a:ext cx="2224890" cy="605971"/>
          </a:xfrm>
          <a:prstGeom prst="ribbon2">
            <a:avLst>
              <a:gd name="adj1" fmla="val 16667"/>
              <a:gd name="adj2" fmla="val 69858"/>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solidFill>
                  <a:sysClr val="windowText" lastClr="000000"/>
                </a:solidFill>
              </a:rPr>
              <a:t>Wunschthema</a:t>
            </a:r>
            <a:endParaRPr lang="de-CH" dirty="0">
              <a:solidFill>
                <a:sysClr val="windowText" lastClr="000000"/>
              </a:solidFill>
            </a:endParaRPr>
          </a:p>
        </p:txBody>
      </p:sp>
      <p:pic>
        <p:nvPicPr>
          <p:cNvPr id="8" name="Picture 7" descr="A close-up of a sign&#10;&#10;AI-generated content may be incorrect.">
            <a:extLst>
              <a:ext uri="{FF2B5EF4-FFF2-40B4-BE49-F238E27FC236}">
                <a16:creationId xmlns:a16="http://schemas.microsoft.com/office/drawing/2014/main" id="{70865D5C-F628-8718-5B66-80ABF95BC2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1958" y="0"/>
            <a:ext cx="6755606" cy="1410891"/>
          </a:xfrm>
          <a:prstGeom prst="rect">
            <a:avLst/>
          </a:prstGeom>
        </p:spPr>
      </p:pic>
      <p:sp>
        <p:nvSpPr>
          <p:cNvPr id="3" name="TextBox 2">
            <a:extLst>
              <a:ext uri="{FF2B5EF4-FFF2-40B4-BE49-F238E27FC236}">
                <a16:creationId xmlns:a16="http://schemas.microsoft.com/office/drawing/2014/main" id="{0EE6FD74-BC7B-6D76-BBFB-9134AB920FFC}"/>
              </a:ext>
            </a:extLst>
          </p:cNvPr>
          <p:cNvSpPr txBox="1"/>
          <p:nvPr/>
        </p:nvSpPr>
        <p:spPr>
          <a:xfrm>
            <a:off x="8316097" y="2591800"/>
            <a:ext cx="2113005" cy="3215876"/>
          </a:xfrm>
          <a:prstGeom prst="rect">
            <a:avLst/>
          </a:prstGeom>
          <a:noFill/>
        </p:spPr>
        <p:txBody>
          <a:bodyPr wrap="none" rtlCol="0">
            <a:noAutofit/>
          </a:bodyPr>
          <a:lstStyle/>
          <a:p>
            <a:pPr algn="l"/>
            <a:r>
              <a:rPr lang="de-CH" sz="23900" b="1" dirty="0">
                <a:solidFill>
                  <a:srgbClr val="FFC000"/>
                </a:solidFill>
                <a:latin typeface="Arial" panose="020B0604020202020204" pitchFamily="34" charset="0"/>
                <a:cs typeface="Arial" panose="020B0604020202020204" pitchFamily="34" charset="0"/>
              </a:rPr>
              <a:t>?</a:t>
            </a:r>
          </a:p>
          <a:p>
            <a:pPr algn="ctr">
              <a:lnSpc>
                <a:spcPct val="50000"/>
              </a:lnSpc>
            </a:pPr>
            <a:r>
              <a:rPr lang="de-CH" sz="2400" b="1" dirty="0">
                <a:solidFill>
                  <a:srgbClr val="FFC000"/>
                </a:solidFill>
                <a:latin typeface="Arial" panose="020B0604020202020204" pitchFamily="34" charset="0"/>
                <a:cs typeface="Arial" panose="020B0604020202020204" pitchFamily="34" charset="0"/>
              </a:rPr>
              <a:t>Muss eventuell ausfallen</a:t>
            </a:r>
          </a:p>
        </p:txBody>
      </p:sp>
    </p:spTree>
    <p:extLst>
      <p:ext uri="{BB962C8B-B14F-4D97-AF65-F5344CB8AC3E}">
        <p14:creationId xmlns:p14="http://schemas.microsoft.com/office/powerpoint/2010/main" val="23346246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9A49C2F-184F-EB8C-0A74-619F3ADEFAF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316514C-DF81-25A2-7B76-F9A7240670EA}"/>
              </a:ext>
            </a:extLst>
          </p:cNvPr>
          <p:cNvSpPr>
            <a:spLocks noGrp="1"/>
          </p:cNvSpPr>
          <p:nvPr>
            <p:ph type="title"/>
          </p:nvPr>
        </p:nvSpPr>
        <p:spPr>
          <a:xfrm>
            <a:off x="520810" y="630993"/>
            <a:ext cx="11163632" cy="540687"/>
          </a:xfrm>
        </p:spPr>
        <p:txBody>
          <a:bodyPr/>
          <a:lstStyle/>
          <a:p>
            <a:r>
              <a:rPr lang="en-US" dirty="0" err="1"/>
              <a:t>Vorschau</a:t>
            </a:r>
            <a:r>
              <a:rPr lang="en-US" dirty="0"/>
              <a:t> März</a:t>
            </a:r>
            <a:endParaRPr lang="de-CH" dirty="0"/>
          </a:p>
        </p:txBody>
      </p:sp>
      <p:sp>
        <p:nvSpPr>
          <p:cNvPr id="7" name="Content Placeholder 6">
            <a:extLst>
              <a:ext uri="{FF2B5EF4-FFF2-40B4-BE49-F238E27FC236}">
                <a16:creationId xmlns:a16="http://schemas.microsoft.com/office/drawing/2014/main" id="{57832A4D-A8BB-47A0-C90B-09AE24B31791}"/>
              </a:ext>
            </a:extLst>
          </p:cNvPr>
          <p:cNvSpPr>
            <a:spLocks noGrp="1"/>
          </p:cNvSpPr>
          <p:nvPr>
            <p:ph idx="1"/>
          </p:nvPr>
        </p:nvSpPr>
        <p:spPr>
          <a:xfrm>
            <a:off x="516097" y="1093305"/>
            <a:ext cx="8851423" cy="5220684"/>
          </a:xfrm>
        </p:spPr>
        <p:txBody>
          <a:bodyPr/>
          <a:lstStyle/>
          <a:p>
            <a:endParaRPr lang="en-US" b="1" dirty="0"/>
          </a:p>
          <a:p>
            <a:pPr>
              <a:spcBef>
                <a:spcPts val="1800"/>
              </a:spcBef>
              <a:tabLst>
                <a:tab pos="1255713" algn="l"/>
              </a:tabLst>
            </a:pPr>
            <a:r>
              <a:rPr lang="en-US" b="1" dirty="0"/>
              <a:t>Termin	</a:t>
            </a:r>
            <a:r>
              <a:rPr lang="en-US" dirty="0"/>
              <a:t>Samstag 07. März 2026</a:t>
            </a:r>
          </a:p>
          <a:p>
            <a:pPr>
              <a:spcBef>
                <a:spcPts val="1800"/>
              </a:spcBef>
              <a:tabLst>
                <a:tab pos="1255713" algn="l"/>
              </a:tabLst>
            </a:pPr>
            <a:r>
              <a:rPr lang="en-US" b="1" dirty="0" err="1"/>
              <a:t>Themen</a:t>
            </a:r>
            <a:r>
              <a:rPr lang="en-US" b="1" dirty="0"/>
              <a:t>* </a:t>
            </a:r>
            <a:r>
              <a:rPr lang="de-CH" dirty="0"/>
              <a:t>	XXX</a:t>
            </a:r>
          </a:p>
          <a:p>
            <a:pPr>
              <a:lnSpc>
                <a:spcPct val="100000"/>
              </a:lnSpc>
              <a:spcBef>
                <a:spcPts val="0"/>
              </a:spcBef>
              <a:tabLst>
                <a:tab pos="1255713" algn="l"/>
              </a:tabLst>
            </a:pPr>
            <a:r>
              <a:rPr lang="de-CH" sz="1600" dirty="0"/>
              <a:t>	Das xxx</a:t>
            </a:r>
          </a:p>
          <a:p>
            <a:pPr>
              <a:spcBef>
                <a:spcPts val="1200"/>
              </a:spcBef>
              <a:tabLst>
                <a:tab pos="1255713" algn="l"/>
              </a:tabLst>
            </a:pPr>
            <a:r>
              <a:rPr lang="de-CH" dirty="0"/>
              <a:t>	XXX</a:t>
            </a:r>
          </a:p>
          <a:p>
            <a:pPr>
              <a:lnSpc>
                <a:spcPct val="100000"/>
              </a:lnSpc>
              <a:spcBef>
                <a:spcPts val="0"/>
              </a:spcBef>
              <a:tabLst>
                <a:tab pos="1255713" algn="l"/>
              </a:tabLst>
            </a:pPr>
            <a:r>
              <a:rPr lang="de-CH" sz="1600" dirty="0"/>
              <a:t>	Wie xxx</a:t>
            </a:r>
          </a:p>
          <a:p>
            <a:pPr>
              <a:spcBef>
                <a:spcPts val="1200"/>
              </a:spcBef>
              <a:tabLst>
                <a:tab pos="1255713" algn="l"/>
              </a:tabLst>
            </a:pPr>
            <a:r>
              <a:rPr lang="de-CH" dirty="0"/>
              <a:t>	XXX</a:t>
            </a:r>
          </a:p>
          <a:p>
            <a:pPr>
              <a:lnSpc>
                <a:spcPct val="100000"/>
              </a:lnSpc>
              <a:spcBef>
                <a:spcPts val="0"/>
              </a:spcBef>
              <a:tabLst>
                <a:tab pos="1255713" algn="l"/>
              </a:tabLst>
            </a:pPr>
            <a:r>
              <a:rPr lang="de-CH" sz="1600" dirty="0"/>
              <a:t>	Aus xxx</a:t>
            </a:r>
            <a:endParaRPr lang="de-CH" sz="1400" dirty="0"/>
          </a:p>
          <a:p>
            <a:pPr>
              <a:spcBef>
                <a:spcPts val="1200"/>
              </a:spcBef>
              <a:tabLst>
                <a:tab pos="1255713" algn="l"/>
              </a:tabLst>
            </a:pPr>
            <a:r>
              <a:rPr lang="de-CH" dirty="0"/>
              <a:t>	XXX</a:t>
            </a:r>
          </a:p>
          <a:p>
            <a:pPr>
              <a:lnSpc>
                <a:spcPct val="100000"/>
              </a:lnSpc>
              <a:spcBef>
                <a:spcPts val="0"/>
              </a:spcBef>
              <a:tabLst>
                <a:tab pos="1255713" algn="l"/>
              </a:tabLst>
            </a:pPr>
            <a:r>
              <a:rPr lang="de-CH" dirty="0"/>
              <a:t>	</a:t>
            </a:r>
            <a:r>
              <a:rPr lang="de-CH" sz="1600" dirty="0"/>
              <a:t>Schon xxx</a:t>
            </a:r>
          </a:p>
          <a:p>
            <a:pPr>
              <a:spcBef>
                <a:spcPts val="1200"/>
              </a:spcBef>
              <a:tabLst>
                <a:tab pos="1255713" algn="l"/>
              </a:tabLst>
            </a:pPr>
            <a:r>
              <a:rPr lang="de-CH" dirty="0"/>
              <a:t>	XXX</a:t>
            </a:r>
          </a:p>
          <a:p>
            <a:pPr>
              <a:lnSpc>
                <a:spcPct val="100000"/>
              </a:lnSpc>
              <a:spcBef>
                <a:spcPts val="0"/>
              </a:spcBef>
              <a:tabLst>
                <a:tab pos="1255713" algn="l"/>
              </a:tabLst>
            </a:pPr>
            <a:r>
              <a:rPr lang="de-CH" dirty="0"/>
              <a:t>	</a:t>
            </a:r>
            <a:r>
              <a:rPr lang="de-CH" sz="1600" dirty="0"/>
              <a:t>xxx</a:t>
            </a:r>
          </a:p>
          <a:p>
            <a:pPr>
              <a:spcBef>
                <a:spcPts val="1200"/>
              </a:spcBef>
              <a:tabLst>
                <a:tab pos="1255713" algn="l"/>
              </a:tabLst>
            </a:pPr>
            <a:r>
              <a:rPr lang="de-CH" dirty="0"/>
              <a:t>	Kurioses und Kurznachrichten</a:t>
            </a:r>
          </a:p>
          <a:p>
            <a:pPr>
              <a:spcBef>
                <a:spcPts val="1800"/>
              </a:spcBef>
              <a:tabLst>
                <a:tab pos="1255713" algn="l"/>
              </a:tabLst>
            </a:pPr>
            <a:r>
              <a:rPr lang="de-CH" sz="1200" dirty="0"/>
              <a:t>* Änderungen vorbehalten</a:t>
            </a:r>
          </a:p>
        </p:txBody>
      </p:sp>
      <p:sp>
        <p:nvSpPr>
          <p:cNvPr id="5" name="Slide Number Placeholder 4">
            <a:extLst>
              <a:ext uri="{FF2B5EF4-FFF2-40B4-BE49-F238E27FC236}">
                <a16:creationId xmlns:a16="http://schemas.microsoft.com/office/drawing/2014/main" id="{2D26453B-7F6A-560F-7658-6B2B086A9C2D}"/>
              </a:ext>
            </a:extLst>
          </p:cNvPr>
          <p:cNvSpPr>
            <a:spLocks noGrp="1"/>
          </p:cNvSpPr>
          <p:nvPr>
            <p:ph type="sldNum" sz="quarter" idx="12"/>
          </p:nvPr>
        </p:nvSpPr>
        <p:spPr/>
        <p:txBody>
          <a:bodyPr/>
          <a:lstStyle/>
          <a:p>
            <a:fld id="{5A33CB2A-1702-4C1D-9CC4-8D472D39F19E}" type="slidenum">
              <a:rPr lang="en-US" smtClean="0"/>
              <a:t>59</a:t>
            </a:fld>
            <a:endParaRPr lang="en-US"/>
          </a:p>
        </p:txBody>
      </p:sp>
      <p:sp>
        <p:nvSpPr>
          <p:cNvPr id="2" name="Ribbon: Tilted Up 1">
            <a:extLst>
              <a:ext uri="{FF2B5EF4-FFF2-40B4-BE49-F238E27FC236}">
                <a16:creationId xmlns:a16="http://schemas.microsoft.com/office/drawing/2014/main" id="{4E55F6AD-088B-26FC-8417-E2105A538084}"/>
              </a:ext>
            </a:extLst>
          </p:cNvPr>
          <p:cNvSpPr/>
          <p:nvPr/>
        </p:nvSpPr>
        <p:spPr>
          <a:xfrm>
            <a:off x="12446548" y="2430732"/>
            <a:ext cx="2224890" cy="605971"/>
          </a:xfrm>
          <a:prstGeom prst="ribbon2">
            <a:avLst>
              <a:gd name="adj1" fmla="val 16667"/>
              <a:gd name="adj2" fmla="val 69858"/>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solidFill>
                  <a:sysClr val="windowText" lastClr="000000"/>
                </a:solidFill>
              </a:rPr>
              <a:t>Gastvortrag</a:t>
            </a:r>
            <a:endParaRPr lang="de-CH" dirty="0">
              <a:solidFill>
                <a:sysClr val="windowText" lastClr="000000"/>
              </a:solidFill>
            </a:endParaRPr>
          </a:p>
        </p:txBody>
      </p:sp>
      <p:sp>
        <p:nvSpPr>
          <p:cNvPr id="4" name="Ribbon: Tilted Up 3">
            <a:extLst>
              <a:ext uri="{FF2B5EF4-FFF2-40B4-BE49-F238E27FC236}">
                <a16:creationId xmlns:a16="http://schemas.microsoft.com/office/drawing/2014/main" id="{8632EC4F-A867-9AD0-E804-6E9BE978A80F}"/>
              </a:ext>
            </a:extLst>
          </p:cNvPr>
          <p:cNvSpPr/>
          <p:nvPr/>
        </p:nvSpPr>
        <p:spPr>
          <a:xfrm>
            <a:off x="12358749" y="3518312"/>
            <a:ext cx="2224890" cy="605971"/>
          </a:xfrm>
          <a:prstGeom prst="ribbon2">
            <a:avLst>
              <a:gd name="adj1" fmla="val 16667"/>
              <a:gd name="adj2" fmla="val 69858"/>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solidFill>
                  <a:sysClr val="windowText" lastClr="000000"/>
                </a:solidFill>
              </a:rPr>
              <a:t>Wunschthema</a:t>
            </a:r>
            <a:endParaRPr lang="de-CH" dirty="0">
              <a:solidFill>
                <a:sysClr val="windowText" lastClr="000000"/>
              </a:solidFill>
            </a:endParaRPr>
          </a:p>
        </p:txBody>
      </p:sp>
      <p:cxnSp>
        <p:nvCxnSpPr>
          <p:cNvPr id="10" name="Straight Connector 9">
            <a:extLst>
              <a:ext uri="{FF2B5EF4-FFF2-40B4-BE49-F238E27FC236}">
                <a16:creationId xmlns:a16="http://schemas.microsoft.com/office/drawing/2014/main" id="{998D2C37-DD93-AF6A-7E97-C55F0615D2F6}"/>
              </a:ext>
            </a:extLst>
          </p:cNvPr>
          <p:cNvCxnSpPr/>
          <p:nvPr/>
        </p:nvCxnSpPr>
        <p:spPr>
          <a:xfrm>
            <a:off x="213094" y="6926580"/>
            <a:ext cx="11300394"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Ribbon: Tilted Up 10">
            <a:extLst>
              <a:ext uri="{FF2B5EF4-FFF2-40B4-BE49-F238E27FC236}">
                <a16:creationId xmlns:a16="http://schemas.microsoft.com/office/drawing/2014/main" id="{01871422-002F-78DC-E19B-36CF89791F3D}"/>
              </a:ext>
            </a:extLst>
          </p:cNvPr>
          <p:cNvSpPr/>
          <p:nvPr/>
        </p:nvSpPr>
        <p:spPr>
          <a:xfrm>
            <a:off x="12446548" y="4702322"/>
            <a:ext cx="2224890" cy="605971"/>
          </a:xfrm>
          <a:prstGeom prst="ribbon2">
            <a:avLst>
              <a:gd name="adj1" fmla="val 16667"/>
              <a:gd name="adj2" fmla="val 69858"/>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solidFill>
                  <a:sysClr val="windowText" lastClr="000000"/>
                </a:solidFill>
              </a:rPr>
              <a:t>Wunschthema</a:t>
            </a:r>
            <a:endParaRPr lang="de-CH" dirty="0">
              <a:solidFill>
                <a:sysClr val="windowText" lastClr="000000"/>
              </a:solidFill>
            </a:endParaRPr>
          </a:p>
        </p:txBody>
      </p:sp>
      <p:pic>
        <p:nvPicPr>
          <p:cNvPr id="8" name="Picture 7" descr="A close-up of a sign&#10;&#10;AI-generated content may be incorrect.">
            <a:extLst>
              <a:ext uri="{FF2B5EF4-FFF2-40B4-BE49-F238E27FC236}">
                <a16:creationId xmlns:a16="http://schemas.microsoft.com/office/drawing/2014/main" id="{38E543C4-C95B-4651-BFE1-95E3D12117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1958" y="0"/>
            <a:ext cx="6755606" cy="1410891"/>
          </a:xfrm>
          <a:prstGeom prst="rect">
            <a:avLst/>
          </a:prstGeom>
        </p:spPr>
      </p:pic>
      <p:sp>
        <p:nvSpPr>
          <p:cNvPr id="3" name="Rectangle 2">
            <a:extLst>
              <a:ext uri="{FF2B5EF4-FFF2-40B4-BE49-F238E27FC236}">
                <a16:creationId xmlns:a16="http://schemas.microsoft.com/office/drawing/2014/main" id="{0675B6E0-BB93-7535-916A-CACE43E72D16}"/>
              </a:ext>
            </a:extLst>
          </p:cNvPr>
          <p:cNvSpPr/>
          <p:nvPr/>
        </p:nvSpPr>
        <p:spPr>
          <a:xfrm>
            <a:off x="6818638" y="2930925"/>
            <a:ext cx="3663656" cy="1289849"/>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CH" dirty="0"/>
              <a:t>Bonus-Thema</a:t>
            </a:r>
          </a:p>
          <a:p>
            <a:pPr algn="ctr"/>
            <a:endParaRPr lang="de-CH" dirty="0"/>
          </a:p>
          <a:p>
            <a:pPr algn="ctr"/>
            <a:r>
              <a:rPr lang="de-CH" dirty="0"/>
              <a:t>&lt;&lt;&lt; Trage Deinen Wunsch ins Feedback-Formular ein&gt;&gt;&gt;</a:t>
            </a:r>
          </a:p>
        </p:txBody>
      </p:sp>
    </p:spTree>
    <p:extLst>
      <p:ext uri="{BB962C8B-B14F-4D97-AF65-F5344CB8AC3E}">
        <p14:creationId xmlns:p14="http://schemas.microsoft.com/office/powerpoint/2010/main" val="2524963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atei:Demeter Logo.svg – Wikipedia">
            <a:extLst>
              <a:ext uri="{FF2B5EF4-FFF2-40B4-BE49-F238E27FC236}">
                <a16:creationId xmlns:a16="http://schemas.microsoft.com/office/drawing/2014/main" id="{91550D4A-A175-8939-5B17-77E8FEDD74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295" y="-310439"/>
            <a:ext cx="12803158" cy="6391576"/>
          </a:xfrm>
          <a:prstGeom prst="rect">
            <a:avLst/>
          </a:prstGeom>
        </p:spPr>
      </p:pic>
      <p:sp>
        <p:nvSpPr>
          <p:cNvPr id="8" name="Freeform: Shape 7">
            <a:extLst>
              <a:ext uri="{FF2B5EF4-FFF2-40B4-BE49-F238E27FC236}">
                <a16:creationId xmlns:a16="http://schemas.microsoft.com/office/drawing/2014/main" id="{61C344B2-56F0-9C69-F2A5-172EB4949800}"/>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rgbClr val="92D050"/>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1D0C35A8-75C1-B556-0679-DC1B80AB0CC8}"/>
              </a:ext>
            </a:extLst>
          </p:cNvPr>
          <p:cNvSpPr txBox="1">
            <a:spLocks/>
          </p:cNvSpPr>
          <p:nvPr/>
        </p:nvSpPr>
        <p:spPr>
          <a:xfrm>
            <a:off x="6427582" y="6034208"/>
            <a:ext cx="5555970" cy="63558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lgn="r"/>
            <a:r>
              <a:rPr lang="en-US" dirty="0"/>
              <a:t>Demeter</a:t>
            </a:r>
            <a:endParaRPr lang="de-CH" dirty="0"/>
          </a:p>
        </p:txBody>
      </p:sp>
      <p:sp>
        <p:nvSpPr>
          <p:cNvPr id="10" name="Subtitle 2">
            <a:extLst>
              <a:ext uri="{FF2B5EF4-FFF2-40B4-BE49-F238E27FC236}">
                <a16:creationId xmlns:a16="http://schemas.microsoft.com/office/drawing/2014/main" id="{EAED93FF-1F8A-16A8-6EED-6BE8C95371DB}"/>
              </a:ext>
            </a:extLst>
          </p:cNvPr>
          <p:cNvSpPr txBox="1">
            <a:spLocks/>
          </p:cNvSpPr>
          <p:nvPr/>
        </p:nvSpPr>
        <p:spPr>
          <a:xfrm>
            <a:off x="8168593" y="3731321"/>
            <a:ext cx="3814959" cy="2206491"/>
          </a:xfrm>
          <a:prstGeom prst="rect">
            <a:avLst/>
          </a:prstGeom>
        </p:spPr>
        <p:txBody>
          <a:bodyPr vert="horz" lIns="91440" tIns="45720" rIns="91440" bIns="45720" rtlCol="0" anchor="b">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CH" sz="3200" dirty="0"/>
              <a:t>Turbo-Bio oder Turbo-Esoterik?</a:t>
            </a:r>
          </a:p>
        </p:txBody>
      </p:sp>
    </p:spTree>
    <p:extLst>
      <p:ext uri="{BB962C8B-B14F-4D97-AF65-F5344CB8AC3E}">
        <p14:creationId xmlns:p14="http://schemas.microsoft.com/office/powerpoint/2010/main" val="23421465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ADBCC-5400-474C-3F4A-2D01408E5AA5}"/>
              </a:ext>
            </a:extLst>
          </p:cNvPr>
          <p:cNvSpPr>
            <a:spLocks noGrp="1"/>
          </p:cNvSpPr>
          <p:nvPr>
            <p:ph type="title"/>
          </p:nvPr>
        </p:nvSpPr>
        <p:spPr/>
        <p:txBody>
          <a:bodyPr/>
          <a:lstStyle/>
          <a:p>
            <a:r>
              <a:rPr lang="de-CH" dirty="0"/>
              <a:t>Feedback und Ideen</a:t>
            </a:r>
          </a:p>
        </p:txBody>
      </p:sp>
      <p:sp>
        <p:nvSpPr>
          <p:cNvPr id="3" name="Content Placeholder 2">
            <a:extLst>
              <a:ext uri="{FF2B5EF4-FFF2-40B4-BE49-F238E27FC236}">
                <a16:creationId xmlns:a16="http://schemas.microsoft.com/office/drawing/2014/main" id="{24A8B1C0-570F-2354-D6E8-DDA7731B00ED}"/>
              </a:ext>
            </a:extLst>
          </p:cNvPr>
          <p:cNvSpPr>
            <a:spLocks noGrp="1"/>
          </p:cNvSpPr>
          <p:nvPr>
            <p:ph idx="1"/>
          </p:nvPr>
        </p:nvSpPr>
        <p:spPr>
          <a:xfrm>
            <a:off x="516098" y="1093305"/>
            <a:ext cx="5218275" cy="3933312"/>
          </a:xfrm>
        </p:spPr>
        <p:txBody>
          <a:bodyPr/>
          <a:lstStyle/>
          <a:p>
            <a:r>
              <a:rPr lang="de-CH" dirty="0"/>
              <a:t>Wer uns Feedback geben möchte oder Ideen für Vorträge hat oder gerne etwas über ein Thema hören möchte, schickt bitte eine eMail an:</a:t>
            </a:r>
          </a:p>
          <a:p>
            <a:endParaRPr lang="de-CH" dirty="0"/>
          </a:p>
          <a:p>
            <a:r>
              <a:rPr lang="de-CH" dirty="0"/>
              <a:t>	</a:t>
            </a:r>
            <a:r>
              <a:rPr lang="de-CH" dirty="0">
                <a:hlinkClick r:id="rId2"/>
              </a:rPr>
              <a:t>michael@denzlein.ch</a:t>
            </a:r>
            <a:endParaRPr lang="de-CH" dirty="0"/>
          </a:p>
          <a:p>
            <a:endParaRPr lang="de-CH" dirty="0"/>
          </a:p>
          <a:p>
            <a:r>
              <a:rPr lang="de-CH" dirty="0"/>
              <a:t>Ein Feedback ist nur einen eMail-Klick entfernt.</a:t>
            </a:r>
          </a:p>
          <a:p>
            <a:endParaRPr lang="de-CH" dirty="0"/>
          </a:p>
          <a:p>
            <a:r>
              <a:rPr lang="de-CH" dirty="0"/>
              <a:t>Und der Einwurf ist kostenlos! 😉</a:t>
            </a:r>
          </a:p>
        </p:txBody>
      </p:sp>
      <p:sp>
        <p:nvSpPr>
          <p:cNvPr id="4" name="Slide Number Placeholder 3">
            <a:extLst>
              <a:ext uri="{FF2B5EF4-FFF2-40B4-BE49-F238E27FC236}">
                <a16:creationId xmlns:a16="http://schemas.microsoft.com/office/drawing/2014/main" id="{CED9D144-41A6-C2DA-A506-2FD9D9078748}"/>
              </a:ext>
            </a:extLst>
          </p:cNvPr>
          <p:cNvSpPr>
            <a:spLocks noGrp="1"/>
          </p:cNvSpPr>
          <p:nvPr>
            <p:ph type="sldNum" sz="quarter" idx="12"/>
          </p:nvPr>
        </p:nvSpPr>
        <p:spPr/>
        <p:txBody>
          <a:bodyPr/>
          <a:lstStyle/>
          <a:p>
            <a:fld id="{5A33CB2A-1702-4C1D-9CC4-8D472D39F19E}" type="slidenum">
              <a:rPr lang="en-US" smtClean="0"/>
              <a:t>60</a:t>
            </a:fld>
            <a:endParaRPr lang="en-US"/>
          </a:p>
        </p:txBody>
      </p:sp>
      <p:pic>
        <p:nvPicPr>
          <p:cNvPr id="8" name="Picture 7" descr="E-mail concept. modern laptop and envelope on a white background | Premium  Photo">
            <a:extLst>
              <a:ext uri="{FF2B5EF4-FFF2-40B4-BE49-F238E27FC236}">
                <a16:creationId xmlns:a16="http://schemas.microsoft.com/office/drawing/2014/main" id="{2B914CA4-35AE-F5DB-1AD2-5E5D9C60DC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flipH="1">
            <a:off x="5548561" y="1093305"/>
            <a:ext cx="6078581" cy="4747648"/>
          </a:xfrm>
          <a:prstGeom prst="rect">
            <a:avLst/>
          </a:prstGeom>
        </p:spPr>
      </p:pic>
    </p:spTree>
    <p:extLst>
      <p:ext uri="{BB962C8B-B14F-4D97-AF65-F5344CB8AC3E}">
        <p14:creationId xmlns:p14="http://schemas.microsoft.com/office/powerpoint/2010/main" val="22224093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390A122-EE01-A02D-5849-64D37830B04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43CC1D4-75D1-AA62-7E26-2E048BBE0DA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rot="20456997">
            <a:off x="945044" y="1568847"/>
            <a:ext cx="3206143" cy="4519953"/>
          </a:xfrm>
          <a:prstGeom prst="rect">
            <a:avLst/>
          </a:prstGeom>
          <a:ln w="6350">
            <a:solidFill>
              <a:schemeClr val="tx1"/>
            </a:solidFill>
          </a:ln>
          <a:effectLst>
            <a:outerShdw blurRad="292100" dist="139700" dir="2700000" algn="tl" rotWithShape="0">
              <a:srgbClr val="333333">
                <a:alpha val="65000"/>
              </a:srgbClr>
            </a:outerShdw>
          </a:effectLst>
        </p:spPr>
      </p:pic>
      <p:pic>
        <p:nvPicPr>
          <p:cNvPr id="7" name="Content Placeholder 6" descr="A person with a mustache and a mustache&#10;&#10;AI-generated content may be incorrect.">
            <a:extLst>
              <a:ext uri="{FF2B5EF4-FFF2-40B4-BE49-F238E27FC236}">
                <a16:creationId xmlns:a16="http://schemas.microsoft.com/office/drawing/2014/main" id="{C8A9974A-3BFE-C284-7BFE-C29FC94287C3}"/>
              </a:ext>
            </a:extLst>
          </p:cNvPr>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7794496" y="369737"/>
            <a:ext cx="2433538" cy="3452762"/>
          </a:xfrm>
        </p:spPr>
      </p:pic>
      <p:sp>
        <p:nvSpPr>
          <p:cNvPr id="3" name="Text Placeholder 2">
            <a:extLst>
              <a:ext uri="{FF2B5EF4-FFF2-40B4-BE49-F238E27FC236}">
                <a16:creationId xmlns:a16="http://schemas.microsoft.com/office/drawing/2014/main" id="{6850D0D9-6DBB-29A5-7C91-AB5A3EA00AAC}"/>
              </a:ext>
            </a:extLst>
          </p:cNvPr>
          <p:cNvSpPr>
            <a:spLocks noGrp="1"/>
          </p:cNvSpPr>
          <p:nvPr>
            <p:ph type="body" sz="half" idx="2"/>
          </p:nvPr>
        </p:nvSpPr>
        <p:spPr>
          <a:xfrm>
            <a:off x="5851935" y="1162370"/>
            <a:ext cx="2610578" cy="1175677"/>
          </a:xfrm>
        </p:spPr>
        <p:txBody>
          <a:bodyPr>
            <a:noAutofit/>
          </a:bodyPr>
          <a:lstStyle/>
          <a:p>
            <a:r>
              <a:rPr lang="en-US" sz="2400" dirty="0" err="1"/>
              <a:t>Einwurf</a:t>
            </a:r>
            <a:r>
              <a:rPr lang="en-US" sz="2400" dirty="0"/>
              <a:t> in die Box </a:t>
            </a:r>
            <a:r>
              <a:rPr lang="en-US" sz="2400" dirty="0" err="1"/>
              <a:t>beim</a:t>
            </a:r>
            <a:r>
              <a:rPr lang="en-US" sz="2400" dirty="0"/>
              <a:t> ‘Butler’</a:t>
            </a:r>
            <a:endParaRPr lang="de-CH" sz="2400" dirty="0"/>
          </a:p>
        </p:txBody>
      </p:sp>
      <p:sp>
        <p:nvSpPr>
          <p:cNvPr id="4" name="Title 3">
            <a:extLst>
              <a:ext uri="{FF2B5EF4-FFF2-40B4-BE49-F238E27FC236}">
                <a16:creationId xmlns:a16="http://schemas.microsoft.com/office/drawing/2014/main" id="{0CE8081C-EEFE-05F6-A69A-C8867E6B87DF}"/>
              </a:ext>
            </a:extLst>
          </p:cNvPr>
          <p:cNvSpPr>
            <a:spLocks noGrp="1"/>
          </p:cNvSpPr>
          <p:nvPr>
            <p:ph type="title"/>
          </p:nvPr>
        </p:nvSpPr>
        <p:spPr/>
        <p:txBody>
          <a:bodyPr/>
          <a:lstStyle/>
          <a:p>
            <a:r>
              <a:rPr lang="en-US" dirty="0"/>
              <a:t>Wenn Du </a:t>
            </a:r>
            <a:r>
              <a:rPr lang="en-US" dirty="0" err="1"/>
              <a:t>uns</a:t>
            </a:r>
            <a:r>
              <a:rPr lang="en-US" dirty="0"/>
              <a:t> </a:t>
            </a:r>
            <a:r>
              <a:rPr lang="en-US" dirty="0" err="1"/>
              <a:t>mehr</a:t>
            </a:r>
            <a:r>
              <a:rPr lang="en-US" dirty="0"/>
              <a:t> </a:t>
            </a:r>
            <a:r>
              <a:rPr lang="en-US" dirty="0" err="1"/>
              <a:t>sagen</a:t>
            </a:r>
            <a:r>
              <a:rPr lang="en-US" dirty="0"/>
              <a:t> </a:t>
            </a:r>
            <a:r>
              <a:rPr lang="en-US" dirty="0" err="1"/>
              <a:t>willst</a:t>
            </a:r>
            <a:endParaRPr lang="de-CH" dirty="0"/>
          </a:p>
        </p:txBody>
      </p:sp>
      <p:sp>
        <p:nvSpPr>
          <p:cNvPr id="5" name="Slide Number Placeholder 4">
            <a:extLst>
              <a:ext uri="{FF2B5EF4-FFF2-40B4-BE49-F238E27FC236}">
                <a16:creationId xmlns:a16="http://schemas.microsoft.com/office/drawing/2014/main" id="{3FBC5EC3-BCEF-EF70-E948-562EE74A0EFB}"/>
              </a:ext>
            </a:extLst>
          </p:cNvPr>
          <p:cNvSpPr>
            <a:spLocks noGrp="1"/>
          </p:cNvSpPr>
          <p:nvPr>
            <p:ph type="sldNum" sz="quarter" idx="12"/>
          </p:nvPr>
        </p:nvSpPr>
        <p:spPr/>
        <p:txBody>
          <a:bodyPr/>
          <a:lstStyle/>
          <a:p>
            <a:fld id="{5A33CB2A-1702-4C1D-9CC4-8D472D39F19E}" type="slidenum">
              <a:rPr lang="en-US" smtClean="0"/>
              <a:t>61</a:t>
            </a:fld>
            <a:endParaRPr lang="en-US"/>
          </a:p>
        </p:txBody>
      </p:sp>
      <p:pic>
        <p:nvPicPr>
          <p:cNvPr id="11" name="Picture 10" descr="A close-up of a pencil&#10;&#10;AI-generated content may be incorrect.">
            <a:extLst>
              <a:ext uri="{FF2B5EF4-FFF2-40B4-BE49-F238E27FC236}">
                <a16:creationId xmlns:a16="http://schemas.microsoft.com/office/drawing/2014/main" id="{7C4D4243-DB97-A4DE-BAF0-7A3054F09063}"/>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60716" y="990778"/>
            <a:ext cx="3175000" cy="3175000"/>
          </a:xfrm>
          <a:prstGeom prst="rect">
            <a:avLst/>
          </a:prstGeom>
        </p:spPr>
      </p:pic>
      <p:sp>
        <p:nvSpPr>
          <p:cNvPr id="12" name="Text Placeholder 2">
            <a:extLst>
              <a:ext uri="{FF2B5EF4-FFF2-40B4-BE49-F238E27FC236}">
                <a16:creationId xmlns:a16="http://schemas.microsoft.com/office/drawing/2014/main" id="{B4BC7692-0DBD-9E98-A728-3360D77BB911}"/>
              </a:ext>
            </a:extLst>
          </p:cNvPr>
          <p:cNvSpPr txBox="1">
            <a:spLocks/>
          </p:cNvSpPr>
          <p:nvPr/>
        </p:nvSpPr>
        <p:spPr>
          <a:xfrm>
            <a:off x="6855278" y="4102860"/>
            <a:ext cx="4311973" cy="986726"/>
          </a:xfrm>
          <a:prstGeom prst="rect">
            <a:avLst/>
          </a:prstGeom>
        </p:spPr>
        <p:txBody>
          <a:bodyPr vert="horz" lIns="91440" tIns="45720" rIns="91440" bIns="45720" rtlCol="0">
            <a:noAutofit/>
          </a:bodyPr>
          <a:lstStyle>
            <a:lvl1pPr marL="0" indent="0" algn="l" defTabSz="914400" rtl="0" eaLnBrk="1" latinLnBrk="0" hangingPunct="1">
              <a:lnSpc>
                <a:spcPct val="12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Neue Haas Grotesk Text Pro" panose="020B05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Neue Haas Grotesk Text Pro" panose="020B05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en-US" sz="2400" dirty="0"/>
              <a:t>Auch die  </a:t>
            </a:r>
            <a:r>
              <a:rPr lang="en-US" sz="2400" dirty="0" err="1"/>
              <a:t>Namensschilder</a:t>
            </a:r>
            <a:r>
              <a:rPr lang="en-US" sz="2400" dirty="0"/>
              <a:t> bitte in die Box </a:t>
            </a:r>
            <a:r>
              <a:rPr lang="en-US" sz="2400" dirty="0" err="1"/>
              <a:t>zurücklegen</a:t>
            </a:r>
            <a:r>
              <a:rPr lang="en-US" sz="2400" dirty="0"/>
              <a:t>!</a:t>
            </a:r>
            <a:endParaRPr lang="de-CH" sz="2400" dirty="0"/>
          </a:p>
        </p:txBody>
      </p:sp>
      <p:pic>
        <p:nvPicPr>
          <p:cNvPr id="14" name="Picture 13" descr="A close-up of a name tag&#10;&#10;AI-generated content may be incorrect.">
            <a:extLst>
              <a:ext uri="{FF2B5EF4-FFF2-40B4-BE49-F238E27FC236}">
                <a16:creationId xmlns:a16="http://schemas.microsoft.com/office/drawing/2014/main" id="{9DA088CA-4562-76BD-7C94-73774418BBD9}"/>
              </a:ext>
            </a:extLst>
          </p:cNvPr>
          <p:cNvPicPr>
            <a:picLocks noChangeAspect="1"/>
          </p:cNvPicPr>
          <p:nvPr/>
        </p:nvPicPr>
        <p:blipFill>
          <a:blip r:embed="rId5" cstate="email">
            <a:extLst>
              <a:ext uri="{28A0092B-C50C-407E-A947-70E740481C1C}">
                <a14:useLocalDpi xmlns:a14="http://schemas.microsoft.com/office/drawing/2010/main" val="0"/>
              </a:ext>
            </a:extLst>
          </a:blip>
          <a:srcRect/>
          <a:stretch/>
        </p:blipFill>
        <p:spPr>
          <a:xfrm>
            <a:off x="7346367" y="5089586"/>
            <a:ext cx="3329796" cy="1619699"/>
          </a:xfrm>
          <a:prstGeom prst="rect">
            <a:avLst/>
          </a:prstGeom>
        </p:spPr>
      </p:pic>
    </p:spTree>
    <p:extLst>
      <p:ext uri="{BB962C8B-B14F-4D97-AF65-F5344CB8AC3E}">
        <p14:creationId xmlns:p14="http://schemas.microsoft.com/office/powerpoint/2010/main" val="1698104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0138B-532E-4888-2090-A62A9CD8503E}"/>
              </a:ext>
            </a:extLst>
          </p:cNvPr>
          <p:cNvSpPr>
            <a:spLocks noGrp="1"/>
          </p:cNvSpPr>
          <p:nvPr>
            <p:ph type="title"/>
          </p:nvPr>
        </p:nvSpPr>
        <p:spPr/>
        <p:txBody>
          <a:bodyPr/>
          <a:lstStyle/>
          <a:p>
            <a:r>
              <a:rPr lang="de-CH" dirty="0"/>
              <a:t>Rückblick: Was bedeutet «Bio»?</a:t>
            </a:r>
          </a:p>
        </p:txBody>
      </p:sp>
      <p:sp>
        <p:nvSpPr>
          <p:cNvPr id="3" name="Content Placeholder 2">
            <a:extLst>
              <a:ext uri="{FF2B5EF4-FFF2-40B4-BE49-F238E27FC236}">
                <a16:creationId xmlns:a16="http://schemas.microsoft.com/office/drawing/2014/main" id="{0D79276A-7E11-FD2C-A123-19FF3AA0BEEE}"/>
              </a:ext>
            </a:extLst>
          </p:cNvPr>
          <p:cNvSpPr>
            <a:spLocks noGrp="1"/>
          </p:cNvSpPr>
          <p:nvPr>
            <p:ph idx="1"/>
          </p:nvPr>
        </p:nvSpPr>
        <p:spPr>
          <a:xfrm>
            <a:off x="516099" y="1093305"/>
            <a:ext cx="7991962" cy="4783388"/>
          </a:xfrm>
        </p:spPr>
        <p:txBody>
          <a:bodyPr/>
          <a:lstStyle/>
          <a:p>
            <a:pPr>
              <a:spcBef>
                <a:spcPts val="600"/>
              </a:spcBef>
            </a:pPr>
            <a:r>
              <a:rPr lang="de-CH" dirty="0"/>
              <a:t>Der Begriff Bio (zu „Biologischer Landwirtschaft“) ist ein durch die EG-Öko-Verordnung EU-weit geschützter Begriff.</a:t>
            </a:r>
          </a:p>
          <a:p>
            <a:pPr>
              <a:spcBef>
                <a:spcPts val="600"/>
              </a:spcBef>
            </a:pPr>
            <a:r>
              <a:rPr lang="de-CH" dirty="0"/>
              <a:t>Er ist an die Einhaltung gewisser Standards und Auflagen geknüpft, </a:t>
            </a:r>
            <a:r>
              <a:rPr lang="de-CH" dirty="0" err="1"/>
              <a:t>z.Bsp</a:t>
            </a:r>
            <a:r>
              <a:rPr lang="de-CH" dirty="0"/>
              <a:t>:</a:t>
            </a:r>
          </a:p>
          <a:p>
            <a:pPr marL="285750" indent="-285750">
              <a:spcBef>
                <a:spcPts val="0"/>
              </a:spcBef>
              <a:buFont typeface="Arial" panose="020B0604020202020204" pitchFamily="34" charset="0"/>
              <a:buChar char="•"/>
            </a:pPr>
            <a:r>
              <a:rPr lang="de-CH" sz="1600" dirty="0"/>
              <a:t>nicht zur Konservierung ionisierender Strahlung ausgesetzt werden,</a:t>
            </a:r>
          </a:p>
          <a:p>
            <a:pPr marL="285750" indent="-285750">
              <a:spcBef>
                <a:spcPts val="0"/>
              </a:spcBef>
              <a:buFont typeface="Arial" panose="020B0604020202020204" pitchFamily="34" charset="0"/>
              <a:buChar char="•"/>
            </a:pPr>
            <a:r>
              <a:rPr lang="de-CH" sz="1600" dirty="0"/>
              <a:t>nicht durch und mit gentechnisch veränderte/n Organismen erzeugt werden,</a:t>
            </a:r>
          </a:p>
          <a:p>
            <a:pPr marL="285750" indent="-285750">
              <a:spcBef>
                <a:spcPts val="0"/>
              </a:spcBef>
              <a:buFont typeface="Arial" panose="020B0604020202020204" pitchFamily="34" charset="0"/>
              <a:buChar char="•"/>
            </a:pPr>
            <a:r>
              <a:rPr lang="de-CH" sz="1600" dirty="0"/>
              <a:t>nicht mit Einsatz von synthetischen Pflanzenschutzmitteln erzeugt werden,</a:t>
            </a:r>
          </a:p>
          <a:p>
            <a:pPr marL="285750" indent="-285750">
              <a:spcBef>
                <a:spcPts val="0"/>
              </a:spcBef>
              <a:buFont typeface="Arial" panose="020B0604020202020204" pitchFamily="34" charset="0"/>
              <a:buChar char="•"/>
            </a:pPr>
            <a:r>
              <a:rPr lang="de-CH" sz="1600" dirty="0"/>
              <a:t>nicht mit Hilfe von leicht löslichen mineralischen Düngern erzeugt werden,</a:t>
            </a:r>
          </a:p>
          <a:p>
            <a:pPr marL="285750" indent="-285750">
              <a:spcBef>
                <a:spcPts val="0"/>
              </a:spcBef>
              <a:buFont typeface="Arial" panose="020B0604020202020204" pitchFamily="34" charset="0"/>
              <a:buChar char="•"/>
            </a:pPr>
            <a:r>
              <a:rPr lang="de-CH" sz="1600" dirty="0"/>
              <a:t>nicht mehr als 5 % konventionell erzeugte Bestandteile enthalten </a:t>
            </a:r>
          </a:p>
          <a:p>
            <a:endParaRPr lang="de-CH" b="1" dirty="0"/>
          </a:p>
          <a:p>
            <a:r>
              <a:rPr lang="de-CH" b="1" dirty="0"/>
              <a:t>Der Markt wächst</a:t>
            </a:r>
          </a:p>
          <a:p>
            <a:r>
              <a:rPr lang="de-CH" dirty="0"/>
              <a:t>Im Dezember 2010 nutzten 3’803 Unternehmen es auf 61’744 Produkten, im August 2017 nutzten es 4’985 Unternehmen auf 77’342 Produkten und im April 2020 5’615 Unternehmer auf 84’291 Produkten.</a:t>
            </a:r>
          </a:p>
        </p:txBody>
      </p:sp>
      <p:sp>
        <p:nvSpPr>
          <p:cNvPr id="4" name="Slide Number Placeholder 3">
            <a:extLst>
              <a:ext uri="{FF2B5EF4-FFF2-40B4-BE49-F238E27FC236}">
                <a16:creationId xmlns:a16="http://schemas.microsoft.com/office/drawing/2014/main" id="{3E42D96A-B2B2-AFB8-18F2-7105F7470312}"/>
              </a:ext>
            </a:extLst>
          </p:cNvPr>
          <p:cNvSpPr>
            <a:spLocks noGrp="1"/>
          </p:cNvSpPr>
          <p:nvPr>
            <p:ph type="sldNum" sz="quarter" idx="12"/>
          </p:nvPr>
        </p:nvSpPr>
        <p:spPr/>
        <p:txBody>
          <a:bodyPr/>
          <a:lstStyle/>
          <a:p>
            <a:fld id="{5A33CB2A-1702-4C1D-9CC4-8D472D39F19E}" type="slidenum">
              <a:rPr lang="en-US" smtClean="0"/>
              <a:t>7</a:t>
            </a:fld>
            <a:endParaRPr lang="en-US"/>
          </a:p>
        </p:txBody>
      </p:sp>
      <p:pic>
        <p:nvPicPr>
          <p:cNvPr id="5" name="Picture 4">
            <a:extLst>
              <a:ext uri="{FF2B5EF4-FFF2-40B4-BE49-F238E27FC236}">
                <a16:creationId xmlns:a16="http://schemas.microsoft.com/office/drawing/2014/main" id="{D7712EA3-0781-12BE-8EF7-E4F6B1E1EA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8061" y="850978"/>
            <a:ext cx="3162002" cy="2656081"/>
          </a:xfrm>
          <a:prstGeom prst="rect">
            <a:avLst/>
          </a:prstGeom>
        </p:spPr>
      </p:pic>
      <p:pic>
        <p:nvPicPr>
          <p:cNvPr id="7" name="Picture 6">
            <a:extLst>
              <a:ext uri="{FF2B5EF4-FFF2-40B4-BE49-F238E27FC236}">
                <a16:creationId xmlns:a16="http://schemas.microsoft.com/office/drawing/2014/main" id="{CE533E79-1CB4-5326-092F-B2E5BD66FB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4371" y="3724600"/>
            <a:ext cx="2950071" cy="2531234"/>
          </a:xfrm>
          <a:prstGeom prst="rect">
            <a:avLst/>
          </a:prstGeom>
        </p:spPr>
      </p:pic>
      <p:sp>
        <p:nvSpPr>
          <p:cNvPr id="8" name="Rectangle: Rounded Corners 7">
            <a:extLst>
              <a:ext uri="{FF2B5EF4-FFF2-40B4-BE49-F238E27FC236}">
                <a16:creationId xmlns:a16="http://schemas.microsoft.com/office/drawing/2014/main" id="{B2CE781E-7D46-5F9E-DF73-74C9C9C653A7}"/>
              </a:ext>
            </a:extLst>
          </p:cNvPr>
          <p:cNvSpPr/>
          <p:nvPr/>
        </p:nvSpPr>
        <p:spPr>
          <a:xfrm>
            <a:off x="2877015" y="3886201"/>
            <a:ext cx="4588726" cy="177304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t>Fällt Euch bei den Kriterien etwas auf?</a:t>
            </a:r>
          </a:p>
          <a:p>
            <a:pPr algn="ctr"/>
            <a:endParaRPr lang="de-CH" dirty="0"/>
          </a:p>
          <a:p>
            <a:pPr algn="ctr"/>
            <a:r>
              <a:rPr lang="de-CH" dirty="0"/>
              <a:t>Durch das jahrelange Marketing vermutlich nicht…</a:t>
            </a:r>
          </a:p>
        </p:txBody>
      </p:sp>
    </p:spTree>
    <p:extLst>
      <p:ext uri="{BB962C8B-B14F-4D97-AF65-F5344CB8AC3E}">
        <p14:creationId xmlns:p14="http://schemas.microsoft.com/office/powerpoint/2010/main" val="321645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calcmode="lin" valueType="num">
                                      <p:cBhvr additive="base">
                                        <p:cTn id="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anim calcmode="lin" valueType="num">
                                      <p:cBhvr additive="base">
                                        <p:cTn id="1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308C1-9DA9-9575-632E-5CB81DBB1F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997C73-76AA-A810-C831-2DEA96F6053D}"/>
              </a:ext>
            </a:extLst>
          </p:cNvPr>
          <p:cNvSpPr>
            <a:spLocks noGrp="1"/>
          </p:cNvSpPr>
          <p:nvPr>
            <p:ph type="title"/>
          </p:nvPr>
        </p:nvSpPr>
        <p:spPr/>
        <p:txBody>
          <a:bodyPr/>
          <a:lstStyle/>
          <a:p>
            <a:r>
              <a:rPr lang="de-CH" dirty="0"/>
              <a:t>Kritik an «Bio» - Teil 1 </a:t>
            </a:r>
          </a:p>
        </p:txBody>
      </p:sp>
      <p:sp>
        <p:nvSpPr>
          <p:cNvPr id="3" name="Content Placeholder 2">
            <a:extLst>
              <a:ext uri="{FF2B5EF4-FFF2-40B4-BE49-F238E27FC236}">
                <a16:creationId xmlns:a16="http://schemas.microsoft.com/office/drawing/2014/main" id="{0AB685D6-C864-392A-0CB4-7A7DC54D4646}"/>
              </a:ext>
            </a:extLst>
          </p:cNvPr>
          <p:cNvSpPr>
            <a:spLocks noGrp="1"/>
          </p:cNvSpPr>
          <p:nvPr>
            <p:ph idx="1"/>
          </p:nvPr>
        </p:nvSpPr>
        <p:spPr>
          <a:xfrm>
            <a:off x="516098" y="1093305"/>
            <a:ext cx="8967713" cy="5220684"/>
          </a:xfrm>
        </p:spPr>
        <p:txBody>
          <a:bodyPr/>
          <a:lstStyle/>
          <a:p>
            <a:r>
              <a:rPr lang="de-CH" b="1" dirty="0"/>
              <a:t>Ressourcen/Effektivität</a:t>
            </a:r>
          </a:p>
          <a:p>
            <a:pPr marL="285750" lvl="0" indent="-285750">
              <a:spcBef>
                <a:spcPts val="600"/>
              </a:spcBef>
              <a:buFont typeface="Arial" panose="020B0604020202020204" pitchFamily="34" charset="0"/>
              <a:buChar char="•"/>
            </a:pPr>
            <a:r>
              <a:rPr lang="de-CH" dirty="0"/>
              <a:t>Geringere Flächeneffizienz: Bio-Landwirtschaft benötigt typischerweise 20–50 % mehr Fläche für denselben Ertrag </a:t>
            </a:r>
            <a:r>
              <a:rPr lang="de-CH" dirty="0">
                <a:sym typeface="Wingdings" panose="05000000000000000000" pitchFamily="2" charset="2"/>
              </a:rPr>
              <a:t> </a:t>
            </a:r>
            <a:r>
              <a:rPr lang="de-CH" dirty="0"/>
              <a:t>verstärkte Entwaldung oder Umwandlung von Naturflächen</a:t>
            </a:r>
          </a:p>
          <a:p>
            <a:pPr marL="285750" lvl="0" indent="-285750">
              <a:spcBef>
                <a:spcPts val="600"/>
              </a:spcBef>
              <a:buFont typeface="Arial" panose="020B0604020202020204" pitchFamily="34" charset="0"/>
              <a:buChar char="•"/>
            </a:pPr>
            <a:r>
              <a:rPr lang="de-CH" dirty="0"/>
              <a:t>Höherer Wasserverbrauch pro Ertragseinheit</a:t>
            </a:r>
          </a:p>
          <a:p>
            <a:pPr marL="285750" lvl="0" indent="-285750">
              <a:spcBef>
                <a:spcPts val="600"/>
              </a:spcBef>
              <a:buFont typeface="Arial" panose="020B0604020202020204" pitchFamily="34" charset="0"/>
              <a:buChar char="•"/>
            </a:pPr>
            <a:r>
              <a:rPr lang="de-CH" dirty="0"/>
              <a:t>Kupfereinsatz: Als "natürliches" Fungizid wird Kupfer verwendet, das sich </a:t>
            </a:r>
            <a:br>
              <a:rPr lang="de-CH" dirty="0"/>
            </a:br>
            <a:r>
              <a:rPr lang="de-CH" dirty="0"/>
              <a:t>im Boden anreichert und langfristig toxisch für Bodenorganismen ist</a:t>
            </a:r>
          </a:p>
          <a:p>
            <a:pPr marL="285750" indent="-285750">
              <a:spcBef>
                <a:spcPts val="600"/>
              </a:spcBef>
              <a:buFont typeface="Arial" panose="020B0604020202020204" pitchFamily="34" charset="0"/>
              <a:buChar char="•"/>
            </a:pPr>
            <a:r>
              <a:rPr lang="de-CH" dirty="0"/>
              <a:t>CO2-Bilanz nicht eindeutig besser: Pro Flächeneinheit oft vorteilhaft, </a:t>
            </a:r>
            <a:br>
              <a:rPr lang="de-CH" dirty="0"/>
            </a:br>
            <a:r>
              <a:rPr lang="de-CH" dirty="0"/>
              <a:t>aber pro produzierter Einheit (z. B. pro Kilogramm) schlechter</a:t>
            </a:r>
          </a:p>
          <a:p>
            <a:r>
              <a:rPr lang="de-CH" b="1" dirty="0"/>
              <a:t>Globale Auswirkungen</a:t>
            </a:r>
          </a:p>
          <a:p>
            <a:pPr marL="285750" lvl="0" indent="-285750">
              <a:spcBef>
                <a:spcPts val="600"/>
              </a:spcBef>
              <a:buFont typeface="Arial" panose="020B0604020202020204" pitchFamily="34" charset="0"/>
              <a:buChar char="•"/>
            </a:pPr>
            <a:r>
              <a:rPr lang="de-CH" dirty="0"/>
              <a:t>Welternährungsproblematik: Bei vollständiger Umstellung auf Bio-Landbau würde die globale Nahrungsmittelproduktion nicht ausreichen, um die Weltbevölkerung zu ernähren</a:t>
            </a:r>
          </a:p>
          <a:p>
            <a:pPr marL="285750" lvl="0" indent="-285750">
              <a:spcBef>
                <a:spcPts val="600"/>
              </a:spcBef>
              <a:buFont typeface="Arial" panose="020B0604020202020204" pitchFamily="34" charset="0"/>
              <a:buChar char="•"/>
            </a:pPr>
            <a:r>
              <a:rPr lang="de-CH" dirty="0"/>
              <a:t>Verlagerungseffekt: Geringere Erträge in einer Region </a:t>
            </a:r>
            <a:br>
              <a:rPr lang="de-CH" dirty="0"/>
            </a:br>
            <a:r>
              <a:rPr lang="de-CH" dirty="0"/>
              <a:t>können zu Anbauausweitung anderswo führen</a:t>
            </a:r>
          </a:p>
          <a:p>
            <a:endParaRPr lang="de-CH" dirty="0"/>
          </a:p>
        </p:txBody>
      </p:sp>
      <p:sp>
        <p:nvSpPr>
          <p:cNvPr id="4" name="Slide Number Placeholder 3">
            <a:extLst>
              <a:ext uri="{FF2B5EF4-FFF2-40B4-BE49-F238E27FC236}">
                <a16:creationId xmlns:a16="http://schemas.microsoft.com/office/drawing/2014/main" id="{4419BEAA-DB7B-8892-023E-A8F48F712263}"/>
              </a:ext>
            </a:extLst>
          </p:cNvPr>
          <p:cNvSpPr>
            <a:spLocks noGrp="1"/>
          </p:cNvSpPr>
          <p:nvPr>
            <p:ph type="sldNum" sz="quarter" idx="12"/>
          </p:nvPr>
        </p:nvSpPr>
        <p:spPr/>
        <p:txBody>
          <a:bodyPr/>
          <a:lstStyle/>
          <a:p>
            <a:fld id="{5A33CB2A-1702-4C1D-9CC4-8D472D39F19E}" type="slidenum">
              <a:rPr lang="en-US" smtClean="0"/>
              <a:t>8</a:t>
            </a:fld>
            <a:endParaRPr lang="en-US"/>
          </a:p>
        </p:txBody>
      </p:sp>
      <p:pic>
        <p:nvPicPr>
          <p:cNvPr id="5" name="Picture 4" descr="© SONNENTOR">
            <a:extLst>
              <a:ext uri="{FF2B5EF4-FFF2-40B4-BE49-F238E27FC236}">
                <a16:creationId xmlns:a16="http://schemas.microsoft.com/office/drawing/2014/main" id="{9656B818-BD0B-5B13-6C8B-A00CD34F62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0641" y="2246613"/>
            <a:ext cx="3219450" cy="2228850"/>
          </a:xfrm>
          <a:prstGeom prst="rect">
            <a:avLst/>
          </a:prstGeom>
        </p:spPr>
      </p:pic>
      <p:sp>
        <p:nvSpPr>
          <p:cNvPr id="6" name="Rectangle: Rounded Corners 5">
            <a:extLst>
              <a:ext uri="{FF2B5EF4-FFF2-40B4-BE49-F238E27FC236}">
                <a16:creationId xmlns:a16="http://schemas.microsoft.com/office/drawing/2014/main" id="{9F6B30F2-9308-1428-C73A-F5D9B964E2BE}"/>
              </a:ext>
            </a:extLst>
          </p:cNvPr>
          <p:cNvSpPr/>
          <p:nvPr/>
        </p:nvSpPr>
        <p:spPr>
          <a:xfrm>
            <a:off x="6413156" y="5850924"/>
            <a:ext cx="1451919" cy="803190"/>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de-CH" dirty="0"/>
              <a:t>Europa</a:t>
            </a:r>
          </a:p>
        </p:txBody>
      </p:sp>
      <p:sp>
        <p:nvSpPr>
          <p:cNvPr id="8" name="Rectangle: Rounded Corners 7">
            <a:extLst>
              <a:ext uri="{FF2B5EF4-FFF2-40B4-BE49-F238E27FC236}">
                <a16:creationId xmlns:a16="http://schemas.microsoft.com/office/drawing/2014/main" id="{FD9F5FD0-0D17-2614-B187-F4C17266F24B}"/>
              </a:ext>
            </a:extLst>
          </p:cNvPr>
          <p:cNvSpPr/>
          <p:nvPr/>
        </p:nvSpPr>
        <p:spPr>
          <a:xfrm>
            <a:off x="10427043" y="5850924"/>
            <a:ext cx="1451919" cy="803190"/>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de-CH" dirty="0"/>
              <a:t>Asien / Afrika</a:t>
            </a:r>
          </a:p>
        </p:txBody>
      </p:sp>
      <p:sp>
        <p:nvSpPr>
          <p:cNvPr id="9" name="Arrow: Right 8">
            <a:extLst>
              <a:ext uri="{FF2B5EF4-FFF2-40B4-BE49-F238E27FC236}">
                <a16:creationId xmlns:a16="http://schemas.microsoft.com/office/drawing/2014/main" id="{180F412D-1C84-C291-86FD-F3FB07FFACB1}"/>
              </a:ext>
            </a:extLst>
          </p:cNvPr>
          <p:cNvSpPr/>
          <p:nvPr/>
        </p:nvSpPr>
        <p:spPr>
          <a:xfrm>
            <a:off x="7924799" y="5850924"/>
            <a:ext cx="2442520" cy="8526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t>Landverbrauch</a:t>
            </a:r>
          </a:p>
        </p:txBody>
      </p:sp>
      <p:sp>
        <p:nvSpPr>
          <p:cNvPr id="7" name="Rectangle: Rounded Corners 6">
            <a:extLst>
              <a:ext uri="{FF2B5EF4-FFF2-40B4-BE49-F238E27FC236}">
                <a16:creationId xmlns:a16="http://schemas.microsoft.com/office/drawing/2014/main" id="{82D3DB7D-4FF0-E9F4-1AED-E2167E7FD9D1}"/>
              </a:ext>
            </a:extLst>
          </p:cNvPr>
          <p:cNvSpPr/>
          <p:nvPr/>
        </p:nvSpPr>
        <p:spPr>
          <a:xfrm>
            <a:off x="8178113" y="3566268"/>
            <a:ext cx="4013887" cy="1103971"/>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CH" dirty="0"/>
              <a:t>«Bio» ist NICHT umweltschonender!</a:t>
            </a:r>
          </a:p>
        </p:txBody>
      </p:sp>
    </p:spTree>
    <p:extLst>
      <p:ext uri="{BB962C8B-B14F-4D97-AF65-F5344CB8AC3E}">
        <p14:creationId xmlns:p14="http://schemas.microsoft.com/office/powerpoint/2010/main" val="198657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9D7A0-555B-CCA8-5BDB-C4CE0954A8B5}"/>
              </a:ext>
            </a:extLst>
          </p:cNvPr>
          <p:cNvSpPr>
            <a:spLocks noGrp="1"/>
          </p:cNvSpPr>
          <p:nvPr>
            <p:ph type="title"/>
          </p:nvPr>
        </p:nvSpPr>
        <p:spPr/>
        <p:txBody>
          <a:bodyPr/>
          <a:lstStyle/>
          <a:p>
            <a:r>
              <a:rPr lang="de-CH" dirty="0"/>
              <a:t>Kritik an «Bio» - Teil 2</a:t>
            </a:r>
          </a:p>
        </p:txBody>
      </p:sp>
      <p:sp>
        <p:nvSpPr>
          <p:cNvPr id="3" name="Content Placeholder 2">
            <a:extLst>
              <a:ext uri="{FF2B5EF4-FFF2-40B4-BE49-F238E27FC236}">
                <a16:creationId xmlns:a16="http://schemas.microsoft.com/office/drawing/2014/main" id="{38D868C3-A2FF-22AA-E3A9-6B75AF6479BC}"/>
              </a:ext>
            </a:extLst>
          </p:cNvPr>
          <p:cNvSpPr>
            <a:spLocks noGrp="1"/>
          </p:cNvSpPr>
          <p:nvPr>
            <p:ph idx="1"/>
          </p:nvPr>
        </p:nvSpPr>
        <p:spPr>
          <a:xfrm>
            <a:off x="516098" y="1093305"/>
            <a:ext cx="11159803" cy="2149301"/>
          </a:xfrm>
        </p:spPr>
        <p:txBody>
          <a:bodyPr/>
          <a:lstStyle/>
          <a:p>
            <a:r>
              <a:rPr lang="de-CH" b="1" dirty="0"/>
              <a:t>Produktqualität</a:t>
            </a:r>
          </a:p>
          <a:p>
            <a:pPr marL="285750" indent="-285750">
              <a:spcBef>
                <a:spcPts val="600"/>
              </a:spcBef>
              <a:buFont typeface="Arial" panose="020B0604020202020204" pitchFamily="34" charset="0"/>
              <a:buChar char="•"/>
            </a:pPr>
            <a:r>
              <a:rPr lang="de-CH" dirty="0"/>
              <a:t>Kein nachgewiesener Gesundheitsvorteil!</a:t>
            </a:r>
          </a:p>
          <a:p>
            <a:pPr marL="285750" indent="-285750">
              <a:spcBef>
                <a:spcPts val="400"/>
              </a:spcBef>
              <a:buFont typeface="Arial" panose="020B0604020202020204" pitchFamily="34" charset="0"/>
              <a:buChar char="•"/>
            </a:pPr>
            <a:r>
              <a:rPr lang="de-CH" dirty="0"/>
              <a:t>Durch Naturdünger höhere Kontamination von Bakterien und Pilzen</a:t>
            </a:r>
          </a:p>
          <a:p>
            <a:pPr marL="285750" indent="-285750">
              <a:spcBef>
                <a:spcPts val="400"/>
              </a:spcBef>
              <a:buFont typeface="Arial" panose="020B0604020202020204" pitchFamily="34" charset="0"/>
              <a:buChar char="•"/>
            </a:pPr>
            <a:r>
              <a:rPr lang="de-CH" dirty="0"/>
              <a:t>Nicht «Pestizidfrei», da Kupfer als Pflanzenschutzmittel eingesetzt wird</a:t>
            </a:r>
          </a:p>
          <a:p>
            <a:pPr marL="285750" indent="-285750">
              <a:spcBef>
                <a:spcPts val="400"/>
              </a:spcBef>
              <a:buFont typeface="Arial" panose="020B0604020202020204" pitchFamily="34" charset="0"/>
              <a:buChar char="•"/>
            </a:pPr>
            <a:r>
              <a:rPr lang="de-CH" dirty="0"/>
              <a:t>Gentechnik-Verbot obwohl das die einzig sinnvolle Lösung für das Ernährungsproblem ist</a:t>
            </a:r>
          </a:p>
          <a:p>
            <a:pPr marL="285750" indent="-285750">
              <a:spcBef>
                <a:spcPts val="400"/>
              </a:spcBef>
              <a:buFont typeface="Arial" panose="020B0604020202020204" pitchFamily="34" charset="0"/>
              <a:buChar char="•"/>
            </a:pPr>
            <a:r>
              <a:rPr lang="de-CH" dirty="0"/>
              <a:t>Die Regularien geben keine Produktqualität vor sondern nur Herstellungskriterien (Halo-Effekt)</a:t>
            </a:r>
          </a:p>
          <a:p>
            <a:pPr>
              <a:spcBef>
                <a:spcPts val="400"/>
              </a:spcBef>
            </a:pPr>
            <a:r>
              <a:rPr lang="de-CH" dirty="0">
                <a:sym typeface="Wingdings" panose="05000000000000000000" pitchFamily="2" charset="2"/>
              </a:rPr>
              <a:t> </a:t>
            </a:r>
            <a:r>
              <a:rPr lang="de-CH" dirty="0"/>
              <a:t>In den Köpfen steckt nur «Bio == wird nicht gespritzt == besser»</a:t>
            </a:r>
            <a:br>
              <a:rPr lang="de-CH" dirty="0"/>
            </a:br>
            <a:r>
              <a:rPr lang="de-CH" dirty="0"/>
              <a:t>Doch 1. stimmt das nicht (s.o.) und 2. was ist denn «besser»?</a:t>
            </a:r>
          </a:p>
        </p:txBody>
      </p:sp>
      <p:sp>
        <p:nvSpPr>
          <p:cNvPr id="4" name="Slide Number Placeholder 3">
            <a:extLst>
              <a:ext uri="{FF2B5EF4-FFF2-40B4-BE49-F238E27FC236}">
                <a16:creationId xmlns:a16="http://schemas.microsoft.com/office/drawing/2014/main" id="{C738AAEE-1F9B-FE3A-0E63-6D71D936926E}"/>
              </a:ext>
            </a:extLst>
          </p:cNvPr>
          <p:cNvSpPr>
            <a:spLocks noGrp="1"/>
          </p:cNvSpPr>
          <p:nvPr>
            <p:ph type="sldNum" sz="quarter" idx="12"/>
          </p:nvPr>
        </p:nvSpPr>
        <p:spPr/>
        <p:txBody>
          <a:bodyPr/>
          <a:lstStyle/>
          <a:p>
            <a:fld id="{5A33CB2A-1702-4C1D-9CC4-8D472D39F19E}" type="slidenum">
              <a:rPr lang="en-US" smtClean="0"/>
              <a:t>9</a:t>
            </a:fld>
            <a:endParaRPr lang="en-US"/>
          </a:p>
        </p:txBody>
      </p:sp>
      <p:sp>
        <p:nvSpPr>
          <p:cNvPr id="5" name="Rectangle: Rounded Corners 4">
            <a:extLst>
              <a:ext uri="{FF2B5EF4-FFF2-40B4-BE49-F238E27FC236}">
                <a16:creationId xmlns:a16="http://schemas.microsoft.com/office/drawing/2014/main" id="{6DACCFFE-FD0C-50BE-2365-CA0A9663D07B}"/>
              </a:ext>
            </a:extLst>
          </p:cNvPr>
          <p:cNvSpPr/>
          <p:nvPr/>
        </p:nvSpPr>
        <p:spPr>
          <a:xfrm>
            <a:off x="588250" y="4251960"/>
            <a:ext cx="6432429" cy="2503173"/>
          </a:xfrm>
          <a:prstGeom prst="roundRect">
            <a:avLst>
              <a:gd name="adj" fmla="val 11434"/>
            </a:avLst>
          </a:prstGeom>
        </p:spPr>
        <p:style>
          <a:lnRef idx="2">
            <a:schemeClr val="accent1">
              <a:shade val="15000"/>
            </a:schemeClr>
          </a:lnRef>
          <a:fillRef idx="1">
            <a:schemeClr val="accent1"/>
          </a:fillRef>
          <a:effectRef idx="0">
            <a:schemeClr val="accent1"/>
          </a:effectRef>
          <a:fontRef idx="minor">
            <a:schemeClr val="lt1"/>
          </a:fontRef>
        </p:style>
        <p:txBody>
          <a:bodyPr tIns="180000" bIns="0" rtlCol="0" anchor="ctr"/>
          <a:lstStyle/>
          <a:p>
            <a:r>
              <a:rPr lang="de-CH" b="1" dirty="0"/>
              <a:t>Was wären denn Kriterien für die Produkt-Qualität?</a:t>
            </a:r>
          </a:p>
          <a:p>
            <a:pPr marL="285750" indent="-285750">
              <a:spcBef>
                <a:spcPts val="1200"/>
              </a:spcBef>
              <a:buFont typeface="Arial" panose="020B0604020202020204" pitchFamily="34" charset="0"/>
              <a:buChar char="•"/>
            </a:pPr>
            <a:r>
              <a:rPr lang="de-CH" dirty="0"/>
              <a:t>Dicke der Tomatenschale</a:t>
            </a:r>
          </a:p>
          <a:p>
            <a:pPr marL="285750" indent="-285750">
              <a:spcBef>
                <a:spcPts val="300"/>
              </a:spcBef>
              <a:buFont typeface="Arial" panose="020B0604020202020204" pitchFamily="34" charset="0"/>
              <a:buChar char="•"/>
            </a:pPr>
            <a:r>
              <a:rPr lang="de-CH" dirty="0"/>
              <a:t>Zucker- oder Faseranteil in Bananen</a:t>
            </a:r>
          </a:p>
          <a:p>
            <a:pPr marL="285750" indent="-285750">
              <a:spcBef>
                <a:spcPts val="300"/>
              </a:spcBef>
              <a:buFont typeface="Arial" panose="020B0604020202020204" pitchFamily="34" charset="0"/>
              <a:buChar char="•"/>
            </a:pPr>
            <a:r>
              <a:rPr lang="de-CH" dirty="0"/>
              <a:t>Farbe und Geschmack von Tomaten / Erdbeeren / …</a:t>
            </a:r>
          </a:p>
          <a:p>
            <a:pPr marL="285750" indent="-285750">
              <a:spcBef>
                <a:spcPts val="300"/>
              </a:spcBef>
              <a:buFont typeface="Arial" panose="020B0604020202020204" pitchFamily="34" charset="0"/>
              <a:buChar char="•"/>
            </a:pPr>
            <a:r>
              <a:rPr lang="de-CH" dirty="0"/>
              <a:t>Stärkeanteil und Kraft zum Zerdrücken bei Kartoffeln</a:t>
            </a:r>
          </a:p>
          <a:p>
            <a:pPr marL="285750" indent="-285750">
              <a:spcBef>
                <a:spcPts val="300"/>
              </a:spcBef>
              <a:buFont typeface="Arial" panose="020B0604020202020204" pitchFamily="34" charset="0"/>
              <a:buChar char="•"/>
            </a:pPr>
            <a:r>
              <a:rPr lang="de-CH" dirty="0"/>
              <a:t>Anteil an Ballaststoffen</a:t>
            </a:r>
          </a:p>
          <a:p>
            <a:pPr marL="285750" indent="-285750">
              <a:spcBef>
                <a:spcPts val="300"/>
              </a:spcBef>
              <a:buFont typeface="Arial" panose="020B0604020202020204" pitchFamily="34" charset="0"/>
              <a:buChar char="•"/>
            </a:pPr>
            <a:r>
              <a:rPr lang="de-CH" dirty="0"/>
              <a:t>…</a:t>
            </a:r>
          </a:p>
          <a:p>
            <a:pPr algn="ctr"/>
            <a:endParaRPr lang="de-CH" dirty="0"/>
          </a:p>
        </p:txBody>
      </p:sp>
      <p:sp>
        <p:nvSpPr>
          <p:cNvPr id="6" name="Speech Bubble: Rectangle with Corners Rounded 5">
            <a:extLst>
              <a:ext uri="{FF2B5EF4-FFF2-40B4-BE49-F238E27FC236}">
                <a16:creationId xmlns:a16="http://schemas.microsoft.com/office/drawing/2014/main" id="{B63879E6-B5EE-9690-E3FA-3369A5101050}"/>
              </a:ext>
            </a:extLst>
          </p:cNvPr>
          <p:cNvSpPr/>
          <p:nvPr/>
        </p:nvSpPr>
        <p:spPr>
          <a:xfrm>
            <a:off x="9411196" y="3487783"/>
            <a:ext cx="2102292" cy="2690620"/>
          </a:xfrm>
          <a:prstGeom prst="wedgeRoundRectCallout">
            <a:avLst>
              <a:gd name="adj1" fmla="val -175829"/>
              <a:gd name="adj2" fmla="val 36847"/>
              <a:gd name="adj3" fmla="val 16667"/>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CH" dirty="0"/>
              <a:t>Wer hat sich nicht schon über zu weiche Kartoffeln für Kartoffelsalat geärgert obwohl sie «festkochend» sein sollten</a:t>
            </a:r>
          </a:p>
        </p:txBody>
      </p:sp>
    </p:spTree>
    <p:extLst>
      <p:ext uri="{BB962C8B-B14F-4D97-AF65-F5344CB8AC3E}">
        <p14:creationId xmlns:p14="http://schemas.microsoft.com/office/powerpoint/2010/main" val="254600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theme/theme1.xml><?xml version="1.0" encoding="utf-8"?>
<a:theme xmlns:a="http://schemas.openxmlformats.org/drawingml/2006/main" name="SwellVTI">
  <a:themeElements>
    <a:clrScheme name="AnalogousFromRegularSeedRightStep">
      <a:dk1>
        <a:srgbClr val="000000"/>
      </a:dk1>
      <a:lt1>
        <a:srgbClr val="FFFFFF"/>
      </a:lt1>
      <a:dk2>
        <a:srgbClr val="412724"/>
      </a:dk2>
      <a:lt2>
        <a:srgbClr val="E2E8E4"/>
      </a:lt2>
      <a:accent1>
        <a:srgbClr val="D739AE"/>
      </a:accent1>
      <a:accent2>
        <a:srgbClr val="C5275A"/>
      </a:accent2>
      <a:accent3>
        <a:srgbClr val="D74839"/>
      </a:accent3>
      <a:accent4>
        <a:srgbClr val="C57827"/>
      </a:accent4>
      <a:accent5>
        <a:srgbClr val="B0A72F"/>
      </a:accent5>
      <a:accent6>
        <a:srgbClr val="81B223"/>
      </a:accent6>
      <a:hlink>
        <a:srgbClr val="31944B"/>
      </a:hlink>
      <a:folHlink>
        <a:srgbClr val="7F7F7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oAutofit/>
      </a:bodyPr>
      <a:lstStyle>
        <a:defPPr algn="l">
          <a:defRPr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SwellVTI" id="{8361A04D-931A-43DC-973B-1B0B1DD5DECC}" vid="{6DDB23E8-D18E-4BDA-98D6-324466149E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9d258917-277f-42cd-a3cd-14c4e9ee58bc}" enabled="1" method="Standard" siteId="{38ae3bcd-9579-4fd4-adda-b42e1495d55a}" contentBits="0" removed="0"/>
</clbl:labelList>
</file>

<file path=docProps/app.xml><?xml version="1.0" encoding="utf-8"?>
<Properties xmlns="http://schemas.openxmlformats.org/officeDocument/2006/extended-properties" xmlns:vt="http://schemas.openxmlformats.org/officeDocument/2006/docPropsVTypes">
  <Template/>
  <TotalTime>0</TotalTime>
  <Words>4850</Words>
  <Application>Microsoft Office PowerPoint</Application>
  <PresentationFormat>Widescreen</PresentationFormat>
  <Paragraphs>508</Paragraphs>
  <Slides>61</Slides>
  <Notes>7</Notes>
  <HiddenSlides>4</HiddenSlides>
  <MMClips>10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61</vt:i4>
      </vt:variant>
    </vt:vector>
  </HeadingPairs>
  <TitlesOfParts>
    <vt:vector size="67" baseType="lpstr">
      <vt:lpstr>Aptos</vt:lpstr>
      <vt:lpstr>Arial</vt:lpstr>
      <vt:lpstr>Fave Script Bold Pro</vt:lpstr>
      <vt:lpstr>Neue Haas Grotesk Text Pro</vt:lpstr>
      <vt:lpstr>Wingdings</vt:lpstr>
      <vt:lpstr>SwellVTI</vt:lpstr>
      <vt:lpstr>PowerPoint Presentation</vt:lpstr>
      <vt:lpstr>Willkommen zur </vt:lpstr>
      <vt:lpstr>PowerPoint Presentation</vt:lpstr>
      <vt:lpstr>3D-Druck</vt:lpstr>
      <vt:lpstr>Update…</vt:lpstr>
      <vt:lpstr>PowerPoint Presentation</vt:lpstr>
      <vt:lpstr>Rückblick: Was bedeutet «Bio»?</vt:lpstr>
      <vt:lpstr>Kritik an «Bio» - Teil 1 </vt:lpstr>
      <vt:lpstr>Kritik an «Bio» - Teil 2</vt:lpstr>
      <vt:lpstr>Einschub: Der Halo-Effekt konkret bei «Bio» (Grundlegende Infos dazu siehe KoMi-Soirée 11/25)</vt:lpstr>
      <vt:lpstr>Woher kommt Demeter?</vt:lpstr>
      <vt:lpstr>Tier-Präparate und anderer Humbug</vt:lpstr>
      <vt:lpstr>Fazit : Demeter – Turbo-Bio? Nein, Turbo-Esoterik!</vt:lpstr>
      <vt:lpstr>Was denn stattdessen?</vt:lpstr>
      <vt:lpstr>PowerPoint Presentation</vt:lpstr>
      <vt:lpstr>Mythos 1: Glasscherben lösen Waldbrände aus</vt:lpstr>
      <vt:lpstr>Mythos 2: Vor einem Waldbrand kann man davonrennen </vt:lpstr>
      <vt:lpstr>Mythos 3: Totholz raus, dann brennt’s nicht mehr</vt:lpstr>
      <vt:lpstr>Mythos 4: Waldbrände sind vermeidbar</vt:lpstr>
      <vt:lpstr>Mythos 5: Waldbrände sind schlecht für die Natur</vt:lpstr>
      <vt:lpstr>Mythos 6: Alle Waldbrände vernichten alle Vegetation</vt:lpstr>
      <vt:lpstr>PowerPoint Presentation</vt:lpstr>
      <vt:lpstr>Die Glocke im Körper eines Löffels</vt:lpstr>
      <vt:lpstr>Pause</vt:lpstr>
      <vt:lpstr>PowerPoint Presentation</vt:lpstr>
      <vt:lpstr>Schlagzeilen</vt:lpstr>
      <vt:lpstr>Einschub: Die Entwicklungsgeschichte von KI</vt:lpstr>
      <vt:lpstr>Zurück zum «Ausbruch aus abgeschirmter Umgebung»</vt:lpstr>
      <vt:lpstr>Fazit: IT-Sicherheit!</vt:lpstr>
      <vt:lpstr>PowerPoint Presentation</vt:lpstr>
      <vt:lpstr>Der Fall</vt:lpstr>
      <vt:lpstr>Wie funktioniert «Dynamic Pricing»?</vt:lpstr>
      <vt:lpstr>Dynamische Preisgestaltung -   für Verkäufer</vt:lpstr>
      <vt:lpstr>Dynamische Preisgestaltung -   für Käufer</vt:lpstr>
      <vt:lpstr>Gibt’s jetzt dynamische Bierpreise? Oder Kartoffeln? Oder…</vt:lpstr>
      <vt:lpstr>PowerPoint Presentation</vt:lpstr>
      <vt:lpstr>Michele Maggi (Vater) – der Grundstein</vt:lpstr>
      <vt:lpstr>Julius (Sohn) – vom Problemkind zum Firmenlenker</vt:lpstr>
      <vt:lpstr>Vom Müller zum Nahrungsmittel-Konzern – Schritt 1 </vt:lpstr>
      <vt:lpstr>Einschub- die berühmte Flasche</vt:lpstr>
      <vt:lpstr>Vom Müller zum Nahrungsmittel-Konzern – Schritt 2 </vt:lpstr>
      <vt:lpstr>Kurioses um Maggi</vt:lpstr>
      <vt:lpstr>PowerPoint Presentation</vt:lpstr>
      <vt:lpstr>Worauf stehen Haie? …musikalisch?</vt:lpstr>
      <vt:lpstr>Ein Fisch, seekrank???</vt:lpstr>
      <vt:lpstr>Sektion «Fachkräftemangel»</vt:lpstr>
      <vt:lpstr>Fachkräftemangel überall</vt:lpstr>
      <vt:lpstr>Fachkräftemangel überall</vt:lpstr>
      <vt:lpstr>Fachkräftemangel überall</vt:lpstr>
      <vt:lpstr>Fachkräftemangel überall</vt:lpstr>
      <vt:lpstr>Fachkräftemangel überall</vt:lpstr>
      <vt:lpstr>Fachkräftemangel überall</vt:lpstr>
      <vt:lpstr>Fachkräftemangel überall</vt:lpstr>
      <vt:lpstr>Fachkräftemangel überall</vt:lpstr>
      <vt:lpstr>Fachkräftemangel überall</vt:lpstr>
      <vt:lpstr>Quellen</vt:lpstr>
      <vt:lpstr>Quellen</vt:lpstr>
      <vt:lpstr>Vorschau</vt:lpstr>
      <vt:lpstr>Vorschau März</vt:lpstr>
      <vt:lpstr>Feedback und Ideen</vt:lpstr>
      <vt:lpstr>Wenn Du uns mehr sagen willst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Künstliche Intelligenz</dc:title>
  <dc:creator>Michael Denzlein</dc:creator>
  <cp:lastModifiedBy>Michael Denzlein</cp:lastModifiedBy>
  <cp:revision>381</cp:revision>
  <dcterms:created xsi:type="dcterms:W3CDTF">2024-05-20T08:56:39Z</dcterms:created>
  <dcterms:modified xsi:type="dcterms:W3CDTF">2026-08-15T09:15:43Z</dcterms:modified>
</cp:coreProperties>
</file>